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  <p15:guide id="3" pos="1298">
          <p15:clr>
            <a:srgbClr val="A4A3A4"/>
          </p15:clr>
        </p15:guide>
        <p15:guide id="4" pos="288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RTHOMEDICO Inc. 1" initials="ORTHO1" lastIdx="9" clrIdx="0">
    <p:extLst>
      <p:ext uri="{19B8F6BF-5375-455C-9EA6-DF929625EA0E}">
        <p15:presenceInfo xmlns:p15="http://schemas.microsoft.com/office/powerpoint/2012/main" userId="ORTHOMEDICO Inc. 1" providerId="None"/>
      </p:ext>
    </p:extLst>
  </p:cmAuthor>
  <p:cmAuthor id="2" name="ogawa" initials="o" lastIdx="2" clrIdx="1">
    <p:extLst>
      <p:ext uri="{19B8F6BF-5375-455C-9EA6-DF929625EA0E}">
        <p15:presenceInfo xmlns:p15="http://schemas.microsoft.com/office/powerpoint/2012/main" userId="ogawa" providerId="None"/>
      </p:ext>
    </p:extLst>
  </p:cmAuthor>
  <p:cmAuthor id="3" name="ORTHOMEDICO Inc. 5" initials="金子" lastIdx="4" clrIdx="2">
    <p:extLst>
      <p:ext uri="{19B8F6BF-5375-455C-9EA6-DF929625EA0E}">
        <p15:presenceInfo xmlns:p15="http://schemas.microsoft.com/office/powerpoint/2012/main" userId="ORTHOMEDICO Inc. 5" providerId="None"/>
      </p:ext>
    </p:extLst>
  </p:cmAuthor>
  <p:cmAuthor id="4" name="ORTHOMEDICO Inc." initials="ORTHO" lastIdx="1" clrIdx="3">
    <p:extLst>
      <p:ext uri="{19B8F6BF-5375-455C-9EA6-DF929625EA0E}">
        <p15:presenceInfo xmlns:p15="http://schemas.microsoft.com/office/powerpoint/2012/main" userId="ORTHOMEDICO Inc." providerId="None"/>
      </p:ext>
    </p:extLst>
  </p:cmAuthor>
  <p:cmAuthor id="5" name="アカシアの樹　ogawa" initials="o" lastIdx="2" clrIdx="4">
    <p:extLst>
      <p:ext uri="{19B8F6BF-5375-455C-9EA6-DF929625EA0E}">
        <p15:presenceInfo xmlns:p15="http://schemas.microsoft.com/office/powerpoint/2012/main" userId="アカシアの樹　ogaw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3" d="100"/>
          <a:sy n="73" d="100"/>
        </p:scale>
        <p:origin x="3138" y="72"/>
      </p:cViewPr>
      <p:guideLst>
        <p:guide orient="horz" pos="3120"/>
        <p:guide pos="2160"/>
        <p:guide pos="1298"/>
        <p:guide pos="288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Cs_server\&#33256;&#24202;&#23398;&#34899;&#35506;\1_&#33256;&#24202;&#23398;&#34899;&#35506;&#20849;&#26377;\2_&#33256;&#24202;&#35430;&#39443;&#12487;&#12540;&#12479;\50_mimozax%20(&#12450;&#12459;&#12471;&#12450;&#12398;&#27193;)\3_&#34880;&#22311;\7_&#35542;&#25991;\2_&#22259;&#34920;\2001-AK02-01_&#22259;_0-1&#29256;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Cs_server\&#33256;&#24202;&#23398;&#34899;&#35506;\1_&#33256;&#24202;&#23398;&#34899;&#35506;&#20849;&#26377;\2_&#33256;&#24202;&#35430;&#39443;&#12487;&#12540;&#12479;\50_mimozax%20(&#12450;&#12459;&#12471;&#12450;&#12398;&#27193;)\3_&#34880;&#22311;\7_&#35542;&#25991;\2_&#22259;&#34920;\2001-AK02-01_&#22259;_0-1&#29256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Cs_server\&#33256;&#24202;&#23398;&#34899;&#35506;\1_&#33256;&#24202;&#23398;&#34899;&#35506;&#20849;&#26377;\2_&#33256;&#24202;&#35430;&#39443;&#12487;&#12540;&#12479;\50_mimozax%20(&#12450;&#12459;&#12471;&#12450;&#12398;&#27193;)\3_&#34880;&#22311;\7_&#35542;&#25991;\2_&#22259;&#34920;\&#12304;n&#25968;&#36861;&#35352;&#12305;2001-AK02-01_&#22259;_0-2&#29256;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Cs_server\&#33256;&#24202;&#23398;&#34899;&#35506;\1_&#33256;&#24202;&#23398;&#34899;&#35506;&#20849;&#26377;\2_&#33256;&#24202;&#35430;&#39443;&#12487;&#12540;&#12479;\50_mimozax%20(&#12450;&#12459;&#12471;&#12450;&#12398;&#27193;)\3_&#34880;&#22311;\7_&#35542;&#25991;\2_&#22259;&#34920;\&#12304;n&#25968;&#36861;&#35352;&#12305;2001-AK02-01_&#22259;_0-2&#29256;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625055555555557"/>
          <c:y val="3.8805555555555558E-2"/>
          <c:w val="0.52668538492484018"/>
          <c:h val="0.83642888888888889"/>
        </c:manualLayout>
      </c:layout>
      <c:lineChart>
        <c:grouping val="standard"/>
        <c:varyColors val="0"/>
        <c:ser>
          <c:idx val="0"/>
          <c:order val="0"/>
          <c:tx>
            <c:strRef>
              <c:f>data1!$D$4:$D$5</c:f>
              <c:strCache>
                <c:ptCount val="1"/>
                <c:pt idx="0">
                  <c:v>被験食品群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diamond"/>
            <c:size val="11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data1!$F$5:$BA$5</c:f>
                <c:numCache>
                  <c:formatCode>General</c:formatCode>
                  <c:ptCount val="48"/>
                  <c:pt idx="3">
                    <c:v>2.9448851395000926</c:v>
                  </c:pt>
                  <c:pt idx="16">
                    <c:v>5.7005448968683803</c:v>
                  </c:pt>
                  <c:pt idx="29">
                    <c:v>8.1603253054586649</c:v>
                  </c:pt>
                  <c:pt idx="42">
                    <c:v>8.9093711304106034</c:v>
                  </c:pt>
                </c:numCache>
              </c:numRef>
            </c:plus>
            <c:minus>
              <c:numRef>
                <c:f>data1!$F$5:$BA$5</c:f>
                <c:numCache>
                  <c:formatCode>General</c:formatCode>
                  <c:ptCount val="48"/>
                  <c:pt idx="3">
                    <c:v>2.9448851395000926</c:v>
                  </c:pt>
                  <c:pt idx="16">
                    <c:v>5.7005448968683803</c:v>
                  </c:pt>
                  <c:pt idx="29">
                    <c:v>8.1603253054586649</c:v>
                  </c:pt>
                  <c:pt idx="42">
                    <c:v>8.9093711304106034</c:v>
                  </c:pt>
                </c:numCache>
              </c:numRef>
            </c:minus>
            <c:spPr>
              <a:ln>
                <a:solidFill>
                  <a:schemeClr val="tx1"/>
                </a:solidFill>
              </a:ln>
            </c:spPr>
          </c:errBars>
          <c:cat>
            <c:strRef>
              <c:f>data1!$F$3:$BA$3</c:f>
              <c:strCache>
                <c:ptCount val="44"/>
                <c:pt idx="4">
                  <c:v>Scr</c:v>
                </c:pt>
                <c:pt idx="17">
                  <c:v>4w</c:v>
                </c:pt>
                <c:pt idx="30">
                  <c:v>8w</c:v>
                </c:pt>
                <c:pt idx="43">
                  <c:v>12w</c:v>
                </c:pt>
              </c:strCache>
            </c:strRef>
          </c:cat>
          <c:val>
            <c:numRef>
              <c:f>data1!$F$4:$BA$4</c:f>
              <c:numCache>
                <c:formatCode>General</c:formatCode>
                <c:ptCount val="48"/>
                <c:pt idx="3" formatCode="0.0_ ">
                  <c:v>134.12121212121201</c:v>
                </c:pt>
                <c:pt idx="16" formatCode="0.0_ ">
                  <c:v>128.60606060606059</c:v>
                </c:pt>
                <c:pt idx="29" formatCode="0.0_ ">
                  <c:v>129.18181818181819</c:v>
                </c:pt>
                <c:pt idx="42" formatCode="0.0_ ">
                  <c:v>128.24242424242425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80B-49CC-9EA5-AB86469D09A3}"/>
            </c:ext>
          </c:extLst>
        </c:ser>
        <c:ser>
          <c:idx val="1"/>
          <c:order val="1"/>
          <c:tx>
            <c:strRef>
              <c:f>data1!$D$6:$D$7</c:f>
              <c:strCache>
                <c:ptCount val="1"/>
                <c:pt idx="0">
                  <c:v>プラセボ群</c:v>
                </c:pt>
              </c:strCache>
            </c:strRef>
          </c:tx>
          <c:spPr>
            <a:ln w="25400">
              <a:solidFill>
                <a:schemeClr val="tx1"/>
              </a:solidFill>
              <a:prstDash val="dash"/>
            </a:ln>
          </c:spPr>
          <c:marker>
            <c:symbol val="circle"/>
            <c:size val="1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data1!$F$7:$BA$7</c:f>
                <c:numCache>
                  <c:formatCode>General</c:formatCode>
                  <c:ptCount val="48"/>
                  <c:pt idx="5">
                    <c:v>2.8070571587470594</c:v>
                  </c:pt>
                  <c:pt idx="18">
                    <c:v>5.1021816965408178</c:v>
                  </c:pt>
                  <c:pt idx="31">
                    <c:v>6.2566953385265434</c:v>
                  </c:pt>
                  <c:pt idx="44">
                    <c:v>6.3593536865270215</c:v>
                  </c:pt>
                </c:numCache>
              </c:numRef>
            </c:plus>
            <c:minus>
              <c:numRef>
                <c:f>data1!$F$7:$BA$7</c:f>
                <c:numCache>
                  <c:formatCode>General</c:formatCode>
                  <c:ptCount val="48"/>
                  <c:pt idx="5">
                    <c:v>2.8070571587470594</c:v>
                  </c:pt>
                  <c:pt idx="18">
                    <c:v>5.1021816965408178</c:v>
                  </c:pt>
                  <c:pt idx="31">
                    <c:v>6.2566953385265434</c:v>
                  </c:pt>
                  <c:pt idx="44">
                    <c:v>6.3593536865270215</c:v>
                  </c:pt>
                </c:numCache>
              </c:numRef>
            </c:minus>
            <c:spPr>
              <a:ln>
                <a:solidFill>
                  <a:schemeClr val="tx1"/>
                </a:solidFill>
              </a:ln>
            </c:spPr>
          </c:errBars>
          <c:cat>
            <c:strRef>
              <c:f>data1!$F$3:$BA$3</c:f>
              <c:strCache>
                <c:ptCount val="44"/>
                <c:pt idx="4">
                  <c:v>Scr</c:v>
                </c:pt>
                <c:pt idx="17">
                  <c:v>4w</c:v>
                </c:pt>
                <c:pt idx="30">
                  <c:v>8w</c:v>
                </c:pt>
                <c:pt idx="43">
                  <c:v>12w</c:v>
                </c:pt>
              </c:strCache>
            </c:strRef>
          </c:cat>
          <c:val>
            <c:numRef>
              <c:f>data1!$F$6:$BA$6</c:f>
              <c:numCache>
                <c:formatCode>General</c:formatCode>
                <c:ptCount val="48"/>
                <c:pt idx="5" formatCode="0.0_ ">
                  <c:v>134.29032258064515</c:v>
                </c:pt>
                <c:pt idx="18" formatCode="0.0_ ">
                  <c:v>133.96774193548387</c:v>
                </c:pt>
                <c:pt idx="31" formatCode="0.0_ ">
                  <c:v>133.70967741935485</c:v>
                </c:pt>
                <c:pt idx="44" formatCode="0.0_ ">
                  <c:v>133.80000000000001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80B-49CC-9EA5-AB86469D09A3}"/>
            </c:ext>
          </c:extLst>
        </c:ser>
        <c:ser>
          <c:idx val="2"/>
          <c:order val="2"/>
          <c:tx>
            <c:v>基準値</c:v>
          </c:tx>
          <c:spPr>
            <a:ln w="28575">
              <a:solidFill>
                <a:srgbClr val="FF0000"/>
              </a:solidFill>
            </a:ln>
          </c:spPr>
          <c:marker>
            <c:symbol val="none"/>
          </c:marker>
          <c:val>
            <c:numRef>
              <c:f>data1!$F$1:$BA$1</c:f>
              <c:numCache>
                <c:formatCode>General</c:formatCode>
                <c:ptCount val="48"/>
                <c:pt idx="0">
                  <c:v>130</c:v>
                </c:pt>
                <c:pt idx="47" formatCode="0.0_ ">
                  <c:v>130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80B-49CC-9EA5-AB86469D09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0391232"/>
        <c:axId val="350386136"/>
      </c:lineChart>
      <c:catAx>
        <c:axId val="350391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vert="horz"/>
          <a:lstStyle/>
          <a:p>
            <a:pPr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ja-JP"/>
          </a:p>
        </c:txPr>
        <c:crossAx val="350386136"/>
        <c:crosses val="autoZero"/>
        <c:auto val="1"/>
        <c:lblAlgn val="ctr"/>
        <c:lblOffset val="100"/>
        <c:tickLblSkip val="1"/>
        <c:noMultiLvlLbl val="0"/>
      </c:catAx>
      <c:valAx>
        <c:axId val="350386136"/>
        <c:scaling>
          <c:orientation val="minMax"/>
          <c:min val="110"/>
        </c:scaling>
        <c:delete val="0"/>
        <c:axPos val="l"/>
        <c:title>
          <c:tx>
            <c:rich>
              <a:bodyPr/>
              <a:lstStyle/>
              <a:p>
                <a:pPr>
                  <a:defRPr sz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明朝" panose="02020600040205080304" pitchFamily="18" charset="-128"/>
                    <a:cs typeface="Times New Roman" panose="02020603050405020304" pitchFamily="18" charset="0"/>
                  </a:defRPr>
                </a:pPr>
                <a:r>
                  <a:rPr lang="en-US" altLang="ja-JP" sz="1200" baseline="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明朝" panose="02020600040205080304" pitchFamily="18" charset="-128"/>
                    <a:cs typeface="Times New Roman" panose="02020603050405020304" pitchFamily="18" charset="0"/>
                  </a:rPr>
                  <a:t>SSBP</a:t>
                </a:r>
                <a:r>
                  <a:rPr lang="ja-JP" altLang="en-US" sz="1200" baseline="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明朝" panose="02020600040205080304" pitchFamily="18" charset="-128"/>
                    <a:cs typeface="Times New Roman" panose="02020603050405020304" pitchFamily="18" charset="0"/>
                  </a:rPr>
                  <a:t> </a:t>
                </a:r>
                <a:r>
                  <a:rPr lang="en-US" sz="1200" baseline="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明朝" panose="02020600040205080304" pitchFamily="18" charset="-128"/>
                    <a:cs typeface="Times New Roman" panose="02020603050405020304" pitchFamily="18" charset="0"/>
                  </a:rPr>
                  <a:t>(mmHg)</a:t>
                </a:r>
                <a:endParaRPr lang="ja-JP" sz="1200" baseline="0" dirty="0">
                  <a:solidFill>
                    <a:schemeClr val="tx1"/>
                  </a:solidFill>
                  <a:latin typeface="Times New Roman" panose="02020603050405020304" pitchFamily="18" charset="0"/>
                  <a:ea typeface="ＭＳ Ｐ明朝" panose="02020600040205080304" pitchFamily="18" charset="-128"/>
                  <a:cs typeface="Times New Roman" panose="02020603050405020304" pitchFamily="18" charset="0"/>
                </a:endParaRPr>
              </a:p>
            </c:rich>
          </c:tx>
          <c:overlay val="0"/>
        </c:title>
        <c:numFmt formatCode="General" sourceLinked="1"/>
        <c:majorTickMark val="in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vert="horz"/>
          <a:lstStyle/>
          <a:p>
            <a:pPr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ja-JP"/>
          </a:p>
        </c:txPr>
        <c:crossAx val="350391232"/>
        <c:crosses val="autoZero"/>
        <c:crossBetween val="between"/>
      </c:valAx>
      <c:spPr>
        <a:noFill/>
      </c:spPr>
    </c:plotArea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1000" b="0">
          <a:solidFill>
            <a:schemeClr val="tx1">
              <a:lumMod val="75000"/>
              <a:lumOff val="25000"/>
            </a:schemeClr>
          </a:solidFill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625055555555557"/>
          <c:y val="3.8805555555555558E-2"/>
          <c:w val="0.56048789571694602"/>
          <c:h val="0.83642888888888889"/>
        </c:manualLayout>
      </c:layout>
      <c:lineChart>
        <c:grouping val="standard"/>
        <c:varyColors val="0"/>
        <c:ser>
          <c:idx val="0"/>
          <c:order val="0"/>
          <c:tx>
            <c:strRef>
              <c:f>data1!$D$8:$D$9</c:f>
              <c:strCache>
                <c:ptCount val="1"/>
                <c:pt idx="0">
                  <c:v>被験食品群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diamond"/>
            <c:size val="11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data1!$F$9:$BA$9</c:f>
                <c:numCache>
                  <c:formatCode>General</c:formatCode>
                  <c:ptCount val="48"/>
                  <c:pt idx="3">
                    <c:v>4.9464940139762659</c:v>
                  </c:pt>
                  <c:pt idx="16">
                    <c:v>5.8968404483017229</c:v>
                  </c:pt>
                  <c:pt idx="29">
                    <c:v>7.208869747075684</c:v>
                  </c:pt>
                  <c:pt idx="42">
                    <c:v>7.5716276621704957</c:v>
                  </c:pt>
                </c:numCache>
              </c:numRef>
            </c:plus>
            <c:minus>
              <c:numRef>
                <c:f>data1!$F$9:$BA$9</c:f>
                <c:numCache>
                  <c:formatCode>General</c:formatCode>
                  <c:ptCount val="48"/>
                  <c:pt idx="3">
                    <c:v>4.9464940139762659</c:v>
                  </c:pt>
                  <c:pt idx="16">
                    <c:v>5.8968404483017229</c:v>
                  </c:pt>
                  <c:pt idx="29">
                    <c:v>7.208869747075684</c:v>
                  </c:pt>
                  <c:pt idx="42">
                    <c:v>7.5716276621704957</c:v>
                  </c:pt>
                </c:numCache>
              </c:numRef>
            </c:minus>
            <c:spPr>
              <a:ln>
                <a:solidFill>
                  <a:schemeClr val="tx1"/>
                </a:solidFill>
              </a:ln>
            </c:spPr>
          </c:errBars>
          <c:cat>
            <c:strRef>
              <c:f>data1!$F$3:$BA$3</c:f>
              <c:strCache>
                <c:ptCount val="44"/>
                <c:pt idx="4">
                  <c:v>Scr</c:v>
                </c:pt>
                <c:pt idx="17">
                  <c:v>4w</c:v>
                </c:pt>
                <c:pt idx="30">
                  <c:v>8w</c:v>
                </c:pt>
                <c:pt idx="43">
                  <c:v>12w</c:v>
                </c:pt>
              </c:strCache>
            </c:strRef>
          </c:cat>
          <c:val>
            <c:numRef>
              <c:f>data1!$F$8:$BA$8</c:f>
              <c:numCache>
                <c:formatCode>General</c:formatCode>
                <c:ptCount val="48"/>
                <c:pt idx="3" formatCode="0.0_ ">
                  <c:v>84.696969696969703</c:v>
                </c:pt>
                <c:pt idx="16" formatCode="0.0_ ">
                  <c:v>83.909090909090907</c:v>
                </c:pt>
                <c:pt idx="29" formatCode="0.0_ ">
                  <c:v>85.303030303030297</c:v>
                </c:pt>
                <c:pt idx="42" formatCode="0.0_ ">
                  <c:v>83.272727272727266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45F-4540-9A33-29D3DCD005A5}"/>
            </c:ext>
          </c:extLst>
        </c:ser>
        <c:ser>
          <c:idx val="1"/>
          <c:order val="1"/>
          <c:tx>
            <c:strRef>
              <c:f>data1!$D$10:$D$11</c:f>
              <c:strCache>
                <c:ptCount val="1"/>
                <c:pt idx="0">
                  <c:v>プラセボ群</c:v>
                </c:pt>
              </c:strCache>
            </c:strRef>
          </c:tx>
          <c:spPr>
            <a:ln w="25400">
              <a:solidFill>
                <a:schemeClr val="tx1"/>
              </a:solidFill>
              <a:prstDash val="dash"/>
            </a:ln>
          </c:spPr>
          <c:marker>
            <c:symbol val="circle"/>
            <c:size val="1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dPt>
            <c:idx val="44"/>
            <c:bubble3D val="0"/>
            <c:extLst>
              <c:ext xmlns:c16="http://schemas.microsoft.com/office/drawing/2014/chart" uri="{C3380CC4-5D6E-409C-BE32-E72D297353CC}">
                <c16:uniqueId val="{00000002-745F-4540-9A33-29D3DCD005A5}"/>
              </c:ext>
            </c:extLst>
          </c:dPt>
          <c:errBars>
            <c:errDir val="y"/>
            <c:errBarType val="both"/>
            <c:errValType val="cust"/>
            <c:noEndCap val="0"/>
            <c:plus>
              <c:numRef>
                <c:f>data1!$F$11:$BA$11</c:f>
                <c:numCache>
                  <c:formatCode>General</c:formatCode>
                  <c:ptCount val="48"/>
                  <c:pt idx="5">
                    <c:v>4.5938247470328708</c:v>
                  </c:pt>
                  <c:pt idx="18">
                    <c:v>7.661522350759201</c:v>
                  </c:pt>
                  <c:pt idx="31">
                    <c:v>7.105805592491226</c:v>
                  </c:pt>
                  <c:pt idx="44">
                    <c:v>7.0669214874897843</c:v>
                  </c:pt>
                </c:numCache>
              </c:numRef>
            </c:plus>
            <c:minus>
              <c:numRef>
                <c:f>data1!$F$11:$BA$11</c:f>
                <c:numCache>
                  <c:formatCode>General</c:formatCode>
                  <c:ptCount val="48"/>
                  <c:pt idx="5">
                    <c:v>4.5938247470328708</c:v>
                  </c:pt>
                  <c:pt idx="18">
                    <c:v>7.661522350759201</c:v>
                  </c:pt>
                  <c:pt idx="31">
                    <c:v>7.105805592491226</c:v>
                  </c:pt>
                  <c:pt idx="44">
                    <c:v>7.0669214874897843</c:v>
                  </c:pt>
                </c:numCache>
              </c:numRef>
            </c:minus>
            <c:spPr>
              <a:ln>
                <a:solidFill>
                  <a:schemeClr val="tx1"/>
                </a:solidFill>
              </a:ln>
            </c:spPr>
          </c:errBars>
          <c:cat>
            <c:strRef>
              <c:f>data1!$F$3:$BA$3</c:f>
              <c:strCache>
                <c:ptCount val="44"/>
                <c:pt idx="4">
                  <c:v>Scr</c:v>
                </c:pt>
                <c:pt idx="17">
                  <c:v>4w</c:v>
                </c:pt>
                <c:pt idx="30">
                  <c:v>8w</c:v>
                </c:pt>
                <c:pt idx="43">
                  <c:v>12w</c:v>
                </c:pt>
              </c:strCache>
            </c:strRef>
          </c:cat>
          <c:val>
            <c:numRef>
              <c:f>data1!$F$10:$BA$10</c:f>
              <c:numCache>
                <c:formatCode>General</c:formatCode>
                <c:ptCount val="48"/>
                <c:pt idx="5" formatCode="0.0_ ">
                  <c:v>84.645161290322577</c:v>
                </c:pt>
                <c:pt idx="18" formatCode="0.0_ ">
                  <c:v>87.032258064516128</c:v>
                </c:pt>
                <c:pt idx="31" formatCode="0.0_ ">
                  <c:v>85.677419354838705</c:v>
                </c:pt>
                <c:pt idx="44" formatCode="0.0_ ">
                  <c:v>85.3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45F-4540-9A33-29D3DCD005A5}"/>
            </c:ext>
          </c:extLst>
        </c:ser>
        <c:ser>
          <c:idx val="2"/>
          <c:order val="2"/>
          <c:tx>
            <c:v>基準値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val>
            <c:numRef>
              <c:f>data1!$F$12:$BA$12</c:f>
              <c:numCache>
                <c:formatCode>General</c:formatCode>
                <c:ptCount val="48"/>
                <c:pt idx="0">
                  <c:v>89</c:v>
                </c:pt>
                <c:pt idx="47" formatCode="0.0_ ">
                  <c:v>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45F-4540-9A33-29D3DCD005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1480896"/>
        <c:axId val="351477760"/>
      </c:lineChart>
      <c:catAx>
        <c:axId val="351480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vert="horz"/>
          <a:lstStyle/>
          <a:p>
            <a:pPr>
              <a:defRPr sz="1200" baseline="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pPr>
            <a:endParaRPr lang="ja-JP"/>
          </a:p>
        </c:txPr>
        <c:crossAx val="351477760"/>
        <c:crosses val="autoZero"/>
        <c:auto val="1"/>
        <c:lblAlgn val="ctr"/>
        <c:lblOffset val="100"/>
        <c:tickLblSkip val="1"/>
        <c:noMultiLvlLbl val="0"/>
      </c:catAx>
      <c:valAx>
        <c:axId val="351477760"/>
        <c:scaling>
          <c:orientation val="minMax"/>
          <c:min val="70"/>
        </c:scaling>
        <c:delete val="0"/>
        <c:axPos val="l"/>
        <c:title>
          <c:tx>
            <c:rich>
              <a:bodyPr/>
              <a:lstStyle/>
              <a:p>
                <a:pPr>
                  <a:defRPr sz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明朝" panose="02020600040205080304" pitchFamily="18" charset="-128"/>
                  </a:defRPr>
                </a:pPr>
                <a:r>
                  <a:rPr lang="en-US" altLang="ja-JP" sz="1200" baseline="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明朝" panose="02020600040205080304" pitchFamily="18" charset="-128"/>
                  </a:rPr>
                  <a:t>SDBP</a:t>
                </a:r>
                <a:r>
                  <a:rPr lang="ja-JP" altLang="en-US" sz="1200" baseline="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明朝" panose="02020600040205080304" pitchFamily="18" charset="-128"/>
                  </a:rPr>
                  <a:t> </a:t>
                </a:r>
                <a:r>
                  <a:rPr lang="en-US" sz="1200" baseline="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明朝" panose="02020600040205080304" pitchFamily="18" charset="-128"/>
                  </a:rPr>
                  <a:t>(mmHg)</a:t>
                </a:r>
                <a:endParaRPr lang="ja-JP" sz="1200" baseline="0" dirty="0">
                  <a:solidFill>
                    <a:schemeClr val="tx1"/>
                  </a:solidFill>
                  <a:latin typeface="Times New Roman" panose="02020603050405020304" pitchFamily="18" charset="0"/>
                  <a:ea typeface="ＭＳ Ｐ明朝" panose="02020600040205080304" pitchFamily="18" charset="-128"/>
                </a:endParaRPr>
              </a:p>
            </c:rich>
          </c:tx>
          <c:overlay val="0"/>
        </c:title>
        <c:numFmt formatCode="General" sourceLinked="1"/>
        <c:majorTickMark val="in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vert="horz"/>
          <a:lstStyle/>
          <a:p>
            <a:pPr>
              <a:defRPr sz="1200" baseline="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pPr>
            <a:endParaRPr lang="ja-JP"/>
          </a:p>
        </c:txPr>
        <c:crossAx val="351480896"/>
        <c:crosses val="autoZero"/>
        <c:crossBetween val="between"/>
      </c:valAx>
    </c:plotArea>
    <c:plotVisOnly val="1"/>
    <c:dispBlanksAs val="span"/>
    <c:showDLblsOverMax val="0"/>
  </c:chart>
  <c:spPr>
    <a:ln>
      <a:noFill/>
    </a:ln>
  </c:spPr>
  <c:txPr>
    <a:bodyPr/>
    <a:lstStyle/>
    <a:p>
      <a:pPr>
        <a:defRPr sz="1000" b="0">
          <a:solidFill>
            <a:schemeClr val="tx1">
              <a:lumMod val="75000"/>
              <a:lumOff val="25000"/>
            </a:schemeClr>
          </a:solidFill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181560918621641"/>
          <c:y val="4.108111111111111E-2"/>
          <c:w val="0.53272013854361444"/>
          <c:h val="0.862152222222222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data2!$C$4</c:f>
              <c:strCache>
                <c:ptCount val="1"/>
                <c:pt idx="0">
                  <c:v>被験食品群 (n = 33)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data2!$E$6:$E$8</c:f>
                <c:numCache>
                  <c:formatCode>General</c:formatCode>
                  <c:ptCount val="3"/>
                  <c:pt idx="0">
                    <c:v>-5.0132400458760955</c:v>
                  </c:pt>
                  <c:pt idx="1">
                    <c:v>-7.7376490047825328</c:v>
                  </c:pt>
                  <c:pt idx="2">
                    <c:v>-8.3918024574490833</c:v>
                  </c:pt>
                </c:numCache>
              </c:numRef>
            </c:plus>
            <c:minus>
              <c:numRef>
                <c:f>data2!$E$6:$E$8</c:f>
                <c:numCache>
                  <c:formatCode>General</c:formatCode>
                  <c:ptCount val="3"/>
                  <c:pt idx="0">
                    <c:v>-5.0132400458760955</c:v>
                  </c:pt>
                  <c:pt idx="1">
                    <c:v>-7.7376490047825328</c:v>
                  </c:pt>
                  <c:pt idx="2">
                    <c:v>-8.3918024574490833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data2!$B$6:$B$8</c:f>
              <c:strCache>
                <c:ptCount val="3"/>
                <c:pt idx="0">
                  <c:v>4w−Scr</c:v>
                </c:pt>
                <c:pt idx="1">
                  <c:v>8w−Scr</c:v>
                </c:pt>
                <c:pt idx="2">
                  <c:v>12w−Scr</c:v>
                </c:pt>
              </c:strCache>
            </c:strRef>
          </c:cat>
          <c:val>
            <c:numRef>
              <c:f>data2!$C$6:$C$8</c:f>
              <c:numCache>
                <c:formatCode>0.0</c:formatCode>
                <c:ptCount val="3"/>
                <c:pt idx="0">
                  <c:v>-5.5151515151515156</c:v>
                </c:pt>
                <c:pt idx="1">
                  <c:v>-4.9393939393939394</c:v>
                </c:pt>
                <c:pt idx="2">
                  <c:v>-5.8787878787878789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31-43E8-9FD5-65DED10AEA7D}"/>
            </c:ext>
          </c:extLst>
        </c:ser>
        <c:ser>
          <c:idx val="1"/>
          <c:order val="1"/>
          <c:tx>
            <c:strRef>
              <c:f>data2!$D$4</c:f>
              <c:strCache>
                <c:ptCount val="1"/>
                <c:pt idx="0">
                  <c:v>プラセボ群 (n = 31)</c:v>
                </c:pt>
              </c:strCache>
            </c:strRef>
          </c:tx>
          <c:spPr>
            <a:solidFill>
              <a:schemeClr val="bg1"/>
            </a:solidFill>
            <a:ln>
              <a:solidFill>
                <a:schemeClr val="tx1"/>
              </a:solidFill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data2!$F$6:$F$8</c:f>
                <c:numCache>
                  <c:formatCode>General</c:formatCode>
                  <c:ptCount val="3"/>
                  <c:pt idx="0">
                    <c:v>-5.6296068351421811</c:v>
                  </c:pt>
                  <c:pt idx="1">
                    <c:v>-6.8253165667651743</c:v>
                  </c:pt>
                  <c:pt idx="2">
                    <c:v>-7.1839540228413803</c:v>
                  </c:pt>
                </c:numCache>
              </c:numRef>
            </c:plus>
            <c:minus>
              <c:numRef>
                <c:f>data2!$F$6:$F$8</c:f>
                <c:numCache>
                  <c:formatCode>General</c:formatCode>
                  <c:ptCount val="3"/>
                  <c:pt idx="0">
                    <c:v>-5.6296068351421811</c:v>
                  </c:pt>
                  <c:pt idx="1">
                    <c:v>-6.8253165667651743</c:v>
                  </c:pt>
                  <c:pt idx="2">
                    <c:v>-7.1839540228413803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data2!$B$6:$B$8</c:f>
              <c:strCache>
                <c:ptCount val="3"/>
                <c:pt idx="0">
                  <c:v>4w−Scr</c:v>
                </c:pt>
                <c:pt idx="1">
                  <c:v>8w−Scr</c:v>
                </c:pt>
                <c:pt idx="2">
                  <c:v>12w−Scr</c:v>
                </c:pt>
              </c:strCache>
            </c:strRef>
          </c:cat>
          <c:val>
            <c:numRef>
              <c:f>data2!$D$6:$D$8</c:f>
              <c:numCache>
                <c:formatCode>0.0</c:formatCode>
                <c:ptCount val="3"/>
                <c:pt idx="0">
                  <c:v>-0.32258064516129031</c:v>
                </c:pt>
                <c:pt idx="1">
                  <c:v>-0.58064516129032262</c:v>
                </c:pt>
                <c:pt idx="2">
                  <c:v>-0.33333333333333331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31-43E8-9FD5-65DED10AEA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100"/>
        <c:axId val="351478152"/>
        <c:axId val="351480504"/>
      </c:barChart>
      <c:catAx>
        <c:axId val="351478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  <a:cs typeface="+mn-cs"/>
              </a:defRPr>
            </a:pPr>
            <a:endParaRPr lang="ja-JP"/>
          </a:p>
        </c:txPr>
        <c:crossAx val="351480504"/>
        <c:crosses val="autoZero"/>
        <c:auto val="1"/>
        <c:lblAlgn val="ctr"/>
        <c:lblOffset val="100"/>
        <c:noMultiLvlLbl val="0"/>
      </c:catAx>
      <c:valAx>
        <c:axId val="351480504"/>
        <c:scaling>
          <c:orientation val="minMax"/>
          <c:max val="0"/>
          <c:min val="-2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明朝" panose="02020600040205080304" pitchFamily="18" charset="-128"/>
                    <a:cs typeface="+mn-cs"/>
                  </a:defRPr>
                </a:pPr>
                <a:r>
                  <a:rPr lang="en-US" altLang="ja-JP" sz="1200" b="0" i="0" u="none" strike="noStrike" baseline="0" dirty="0">
                    <a:solidFill>
                      <a:schemeClr val="tx1"/>
                    </a:solidFill>
                    <a:effectLst/>
                  </a:rPr>
                  <a:t>SSBP</a:t>
                </a:r>
                <a:r>
                  <a:rPr lang="ja-JP" altLang="en-US" sz="1200" b="0" i="0" u="none" strike="noStrike" baseline="0" dirty="0">
                    <a:solidFill>
                      <a:schemeClr val="tx1"/>
                    </a:solidFill>
                    <a:effectLst/>
                  </a:rPr>
                  <a:t> </a:t>
                </a:r>
                <a:r>
                  <a:rPr lang="en-US" sz="1200" baseline="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明朝" panose="02020600040205080304" pitchFamily="18" charset="-128"/>
                  </a:rPr>
                  <a:t>(</a:t>
                </a:r>
                <a:r>
                  <a:rPr lang="en-US" altLang="ja-JP" sz="1200" baseline="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明朝" panose="02020600040205080304" pitchFamily="18" charset="-128"/>
                  </a:rPr>
                  <a:t>mmHg</a:t>
                </a:r>
                <a:r>
                  <a:rPr lang="en-US" sz="1200" baseline="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明朝" panose="02020600040205080304" pitchFamily="18" charset="-128"/>
                  </a:rPr>
                  <a:t>)</a:t>
                </a:r>
                <a:endParaRPr lang="ja-JP" sz="1200" baseline="0" dirty="0">
                  <a:solidFill>
                    <a:schemeClr val="tx1"/>
                  </a:solidFill>
                  <a:latin typeface="Times New Roman" panose="02020603050405020304" pitchFamily="18" charset="0"/>
                  <a:ea typeface="ＭＳ Ｐ明朝" panose="02020600040205080304" pitchFamily="18" charset="-128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ＭＳ Ｐ明朝" panose="02020600040205080304" pitchFamily="18" charset="-128"/>
                  <a:cs typeface="+mn-cs"/>
                </a:defRPr>
              </a:pPr>
              <a:endParaRPr lang="ja-JP"/>
            </a:p>
          </c:txPr>
        </c:title>
        <c:numFmt formatCode="0_ " sourceLinked="0"/>
        <c:majorTickMark val="in"/>
        <c:minorTickMark val="none"/>
        <c:tickLblPos val="nextTo"/>
        <c:spPr>
          <a:noFill/>
          <a:ln w="952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  <a:cs typeface="+mn-cs"/>
              </a:defRPr>
            </a:pPr>
            <a:endParaRPr lang="ja-JP"/>
          </a:p>
        </c:txPr>
        <c:crossAx val="351478152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>
          <a:solidFill>
            <a:srgbClr val="575454"/>
          </a:solidFill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14112293990901"/>
          <c:y val="4.108111111111111E-2"/>
          <c:w val="0.5093652034208459"/>
          <c:h val="0.862152222222222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data2!$H$4</c:f>
              <c:strCache>
                <c:ptCount val="1"/>
                <c:pt idx="0">
                  <c:v>被験食品群 (n = 33)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data2!$J$6:$J$8</c:f>
                <c:numCache>
                  <c:formatCode>General</c:formatCode>
                  <c:ptCount val="3"/>
                  <c:pt idx="0">
                    <c:v>-7.6679429109017549</c:v>
                  </c:pt>
                  <c:pt idx="1">
                    <c:v>8.9335721926456788</c:v>
                  </c:pt>
                  <c:pt idx="2">
                    <c:v>-9.2568565906248068</c:v>
                  </c:pt>
                </c:numCache>
              </c:numRef>
            </c:plus>
            <c:minus>
              <c:numRef>
                <c:f>data2!$J$6:$J$8</c:f>
                <c:numCache>
                  <c:formatCode>General</c:formatCode>
                  <c:ptCount val="3"/>
                  <c:pt idx="0">
                    <c:v>-7.6679429109017549</c:v>
                  </c:pt>
                  <c:pt idx="1">
                    <c:v>8.9335721926456788</c:v>
                  </c:pt>
                  <c:pt idx="2">
                    <c:v>-9.2568565906248068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data2!$B$6:$B$8</c:f>
              <c:strCache>
                <c:ptCount val="3"/>
                <c:pt idx="0">
                  <c:v>4w−Scr</c:v>
                </c:pt>
                <c:pt idx="1">
                  <c:v>8w−Scr</c:v>
                </c:pt>
                <c:pt idx="2">
                  <c:v>12w−Scr</c:v>
                </c:pt>
              </c:strCache>
            </c:strRef>
          </c:cat>
          <c:val>
            <c:numRef>
              <c:f>data2!$H$6:$H$8</c:f>
              <c:numCache>
                <c:formatCode>0.0</c:formatCode>
                <c:ptCount val="3"/>
                <c:pt idx="0">
                  <c:v>-0.78787878787878785</c:v>
                </c:pt>
                <c:pt idx="1">
                  <c:v>0.60606060606060608</c:v>
                </c:pt>
                <c:pt idx="2">
                  <c:v>-1.4242424242424243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3F-4A30-B926-BB9ED9C1F349}"/>
            </c:ext>
          </c:extLst>
        </c:ser>
        <c:ser>
          <c:idx val="1"/>
          <c:order val="1"/>
          <c:tx>
            <c:strRef>
              <c:f>data2!$I$4</c:f>
              <c:strCache>
                <c:ptCount val="1"/>
                <c:pt idx="0">
                  <c:v>プラセボ群 (n = 31)</c:v>
                </c:pt>
              </c:strCache>
            </c:strRef>
          </c:tx>
          <c:spPr>
            <a:solidFill>
              <a:schemeClr val="bg1"/>
            </a:solidFill>
            <a:ln>
              <a:solidFill>
                <a:schemeClr val="tx1"/>
              </a:solidFill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data2!$K$6:$K$8</c:f>
                <c:numCache>
                  <c:formatCode>General</c:formatCode>
                  <c:ptCount val="3"/>
                  <c:pt idx="0">
                    <c:v>9.6321593956732219</c:v>
                  </c:pt>
                  <c:pt idx="1">
                    <c:v>8.1791762868385955</c:v>
                  </c:pt>
                  <c:pt idx="2">
                    <c:v>8.3158897893433963</c:v>
                  </c:pt>
                </c:numCache>
              </c:numRef>
            </c:plus>
            <c:minus>
              <c:numRef>
                <c:f>data2!$K$6:$K$8</c:f>
                <c:numCache>
                  <c:formatCode>General</c:formatCode>
                  <c:ptCount val="3"/>
                  <c:pt idx="0">
                    <c:v>9.6321593956732219</c:v>
                  </c:pt>
                  <c:pt idx="1">
                    <c:v>8.1791762868385955</c:v>
                  </c:pt>
                  <c:pt idx="2">
                    <c:v>8.3158897893433963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data2!$B$6:$B$8</c:f>
              <c:strCache>
                <c:ptCount val="3"/>
                <c:pt idx="0">
                  <c:v>4w−Scr</c:v>
                </c:pt>
                <c:pt idx="1">
                  <c:v>8w−Scr</c:v>
                </c:pt>
                <c:pt idx="2">
                  <c:v>12w−Scr</c:v>
                </c:pt>
              </c:strCache>
            </c:strRef>
          </c:cat>
          <c:val>
            <c:numRef>
              <c:f>data2!$I$6:$I$8</c:f>
              <c:numCache>
                <c:formatCode>0.0</c:formatCode>
                <c:ptCount val="3"/>
                <c:pt idx="0">
                  <c:v>2.3870967741935485</c:v>
                </c:pt>
                <c:pt idx="1">
                  <c:v>1.032258064516129</c:v>
                </c:pt>
                <c:pt idx="2">
                  <c:v>0.53333333333333333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3F-4A30-B926-BB9ED9C1F3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100"/>
        <c:axId val="351479720"/>
        <c:axId val="351480112"/>
      </c:barChart>
      <c:catAx>
        <c:axId val="351479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  <a:cs typeface="+mn-cs"/>
              </a:defRPr>
            </a:pPr>
            <a:endParaRPr lang="ja-JP"/>
          </a:p>
        </c:txPr>
        <c:crossAx val="351480112"/>
        <c:crosses val="autoZero"/>
        <c:auto val="1"/>
        <c:lblAlgn val="ctr"/>
        <c:lblOffset val="100"/>
        <c:noMultiLvlLbl val="0"/>
      </c:catAx>
      <c:valAx>
        <c:axId val="351480112"/>
        <c:scaling>
          <c:orientation val="minMax"/>
          <c:max val="15"/>
          <c:min val="-15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明朝" panose="02020600040205080304" pitchFamily="18" charset="-128"/>
                    <a:cs typeface="+mn-cs"/>
                  </a:defRPr>
                </a:pPr>
                <a:r>
                  <a:rPr lang="en-US" altLang="ja-JP" sz="1200" b="0" i="0" u="none" strike="noStrike" baseline="0" dirty="0">
                    <a:solidFill>
                      <a:schemeClr val="tx1"/>
                    </a:solidFill>
                    <a:effectLst/>
                  </a:rPr>
                  <a:t>SDBP</a:t>
                </a:r>
                <a:r>
                  <a:rPr lang="ja-JP" altLang="ja-JP" sz="1200" b="0" i="0" u="none" strike="noStrike" baseline="0" dirty="0">
                    <a:solidFill>
                      <a:schemeClr val="tx1"/>
                    </a:solidFill>
                    <a:effectLst/>
                  </a:rPr>
                  <a:t> </a:t>
                </a:r>
                <a:r>
                  <a:rPr lang="ja-JP" altLang="en-US" sz="1200" baseline="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明朝" panose="02020600040205080304" pitchFamily="18" charset="-128"/>
                  </a:rPr>
                  <a:t> </a:t>
                </a:r>
                <a:r>
                  <a:rPr lang="en-US" sz="1200" baseline="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明朝" panose="02020600040205080304" pitchFamily="18" charset="-128"/>
                  </a:rPr>
                  <a:t>(</a:t>
                </a:r>
                <a:r>
                  <a:rPr lang="en-US" altLang="ja-JP" sz="1200" baseline="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明朝" panose="02020600040205080304" pitchFamily="18" charset="-128"/>
                  </a:rPr>
                  <a:t>mmHg</a:t>
                </a:r>
                <a:r>
                  <a:rPr lang="en-US" sz="1200" baseline="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明朝" panose="02020600040205080304" pitchFamily="18" charset="-128"/>
                  </a:rPr>
                  <a:t>)</a:t>
                </a:r>
                <a:endParaRPr lang="ja-JP" sz="1200" baseline="0" dirty="0">
                  <a:solidFill>
                    <a:schemeClr val="tx1"/>
                  </a:solidFill>
                  <a:latin typeface="Times New Roman" panose="02020603050405020304" pitchFamily="18" charset="0"/>
                  <a:ea typeface="ＭＳ Ｐ明朝" panose="02020600040205080304" pitchFamily="18" charset="-128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ＭＳ Ｐ明朝" panose="02020600040205080304" pitchFamily="18" charset="-128"/>
                  <a:cs typeface="+mn-cs"/>
                </a:defRPr>
              </a:pPr>
              <a:endParaRPr lang="ja-JP"/>
            </a:p>
          </c:txPr>
        </c:title>
        <c:numFmt formatCode="0_ " sourceLinked="0"/>
        <c:majorTickMark val="in"/>
        <c:minorTickMark val="none"/>
        <c:tickLblPos val="nextTo"/>
        <c:spPr>
          <a:noFill/>
          <a:ln w="952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  <a:cs typeface="+mn-cs"/>
              </a:defRPr>
            </a:pPr>
            <a:endParaRPr lang="ja-JP"/>
          </a:p>
        </c:txPr>
        <c:crossAx val="351479720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>
          <a:solidFill>
            <a:srgbClr val="575454"/>
          </a:solidFill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0.77409</cdr:x>
      <cdr:y>0.65869</cdr:y>
    </cdr:from>
    <cdr:to>
      <cdr:x>0.96947</cdr:x>
      <cdr:y>0.91269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250C582C-AE21-4089-87E0-CE9A31E562D8}"/>
            </a:ext>
          </a:extLst>
        </cdr:cNvPr>
        <cdr:cNvSpPr txBox="1"/>
      </cdr:nvSpPr>
      <cdr:spPr>
        <a:xfrm xmlns:a="http://schemas.openxmlformats.org/drawingml/2006/main">
          <a:off x="3622725" y="237127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ja-JP" altLang="en-US" sz="1100"/>
        </a:p>
      </cdr:txBody>
    </cdr:sp>
  </cdr:relSizeAnchor>
  <cdr:relSizeAnchor xmlns:cdr="http://schemas.openxmlformats.org/drawingml/2006/chartDrawing">
    <cdr:from>
      <cdr:x>0.28104</cdr:x>
      <cdr:y>0.56202</cdr:y>
    </cdr:from>
    <cdr:to>
      <cdr:x>0.36354</cdr:x>
      <cdr:y>0.6361</cdr:y>
    </cdr:to>
    <cdr:sp macro="" textlink="">
      <cdr:nvSpPr>
        <cdr:cNvPr id="5" name="テキスト ボックス 4">
          <a:extLst xmlns:a="http://schemas.openxmlformats.org/drawingml/2006/main">
            <a:ext uri="{FF2B5EF4-FFF2-40B4-BE49-F238E27FC236}">
              <a16:creationId xmlns:a16="http://schemas.microsoft.com/office/drawing/2014/main" id="{45C74BE1-4E8B-4C54-BF8D-80A8C6FA3609}"/>
            </a:ext>
          </a:extLst>
        </cdr:cNvPr>
        <cdr:cNvSpPr txBox="1"/>
      </cdr:nvSpPr>
      <cdr:spPr>
        <a:xfrm xmlns:a="http://schemas.openxmlformats.org/drawingml/2006/main">
          <a:off x="1894612" y="2023282"/>
          <a:ext cx="556163" cy="2666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ja-JP" altLang="en-US" sz="2000" dirty="0">
              <a:solidFill>
                <a:schemeClr val="tx1"/>
              </a:solidFill>
            </a:rPr>
            <a:t>*</a:t>
          </a:r>
          <a:r>
            <a:rPr lang="en-US" altLang="ja-JP" sz="2000" dirty="0">
              <a:solidFill>
                <a:schemeClr val="tx1"/>
              </a:solidFill>
            </a:rPr>
            <a:t>*</a:t>
          </a:r>
          <a:endParaRPr lang="ja-JP" altLang="en-US" sz="20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0.42627</cdr:x>
      <cdr:y>0.59906</cdr:y>
    </cdr:from>
    <cdr:to>
      <cdr:x>0.51127</cdr:x>
      <cdr:y>0.67314</cdr:y>
    </cdr:to>
    <cdr:sp macro="" textlink="">
      <cdr:nvSpPr>
        <cdr:cNvPr id="6" name="テキスト ボックス 5">
          <a:extLst xmlns:a="http://schemas.openxmlformats.org/drawingml/2006/main">
            <a:ext uri="{FF2B5EF4-FFF2-40B4-BE49-F238E27FC236}">
              <a16:creationId xmlns:a16="http://schemas.microsoft.com/office/drawing/2014/main" id="{EE2DD2AD-0F9F-47E5-9375-307059FD0532}"/>
            </a:ext>
          </a:extLst>
        </cdr:cNvPr>
        <cdr:cNvSpPr txBox="1"/>
      </cdr:nvSpPr>
      <cdr:spPr>
        <a:xfrm xmlns:a="http://schemas.openxmlformats.org/drawingml/2006/main">
          <a:off x="2873659" y="2156626"/>
          <a:ext cx="573016" cy="2666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ja-JP" altLang="en-US" sz="2000" dirty="0">
              <a:solidFill>
                <a:schemeClr val="tx1"/>
              </a:solidFill>
            </a:rPr>
            <a:t>*</a:t>
          </a:r>
          <a:r>
            <a:rPr lang="en-US" altLang="ja-JP" sz="2000" dirty="0">
              <a:solidFill>
                <a:schemeClr val="tx1"/>
              </a:solidFill>
            </a:rPr>
            <a:t>*</a:t>
          </a:r>
          <a:endParaRPr lang="ja-JP" altLang="en-US" sz="20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0.56166</cdr:x>
      <cdr:y>0.64218</cdr:y>
    </cdr:from>
    <cdr:to>
      <cdr:x>0.67775</cdr:x>
      <cdr:y>0.71627</cdr:y>
    </cdr:to>
    <cdr:sp macro="" textlink="">
      <cdr:nvSpPr>
        <cdr:cNvPr id="7" name="テキスト ボックス 6">
          <a:extLst xmlns:a="http://schemas.openxmlformats.org/drawingml/2006/main">
            <a:ext uri="{FF2B5EF4-FFF2-40B4-BE49-F238E27FC236}">
              <a16:creationId xmlns:a16="http://schemas.microsoft.com/office/drawing/2014/main" id="{8CDF9CB3-8783-463F-A3F4-44AECAFDB4CD}"/>
            </a:ext>
          </a:extLst>
        </cdr:cNvPr>
        <cdr:cNvSpPr txBox="1"/>
      </cdr:nvSpPr>
      <cdr:spPr>
        <a:xfrm xmlns:a="http://schemas.openxmlformats.org/drawingml/2006/main">
          <a:off x="3786333" y="2311838"/>
          <a:ext cx="782606" cy="2667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ja-JP" altLang="en-US" sz="2000" dirty="0">
              <a:solidFill>
                <a:schemeClr val="tx1"/>
              </a:solidFill>
            </a:rPr>
            <a:t>*</a:t>
          </a:r>
          <a:r>
            <a:rPr lang="en-US" altLang="ja-JP" sz="2000" dirty="0">
              <a:solidFill>
                <a:schemeClr val="tx1"/>
              </a:solidFill>
            </a:rPr>
            <a:t>**</a:t>
          </a:r>
          <a:endParaRPr lang="ja-JP" altLang="en-US" sz="20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0.74587</cdr:x>
      <cdr:y>0.5</cdr:y>
    </cdr:from>
    <cdr:to>
      <cdr:x>1</cdr:x>
      <cdr:y>0.8346</cdr:y>
    </cdr:to>
    <cdr:sp macro="" textlink="">
      <cdr:nvSpPr>
        <cdr:cNvPr id="2" name="テキスト ボックス 1"/>
        <cdr:cNvSpPr txBox="1"/>
      </cdr:nvSpPr>
      <cdr:spPr>
        <a:xfrm xmlns:a="http://schemas.openxmlformats.org/drawingml/2006/main">
          <a:off x="5028197" y="1799999"/>
          <a:ext cx="1713171" cy="12045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ja-JP" dirty="0">
              <a:solidFill>
                <a:schemeClr val="tx1"/>
              </a:solidFill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rPr>
            <a:t>Acacia</a:t>
          </a:r>
          <a:r>
            <a:rPr lang="en-US" altLang="ja-JP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group</a:t>
          </a:r>
          <a:r>
            <a:rPr lang="ja-JP" alt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(n = 33)</a:t>
          </a:r>
        </a:p>
        <a:p xmlns:a="http://schemas.openxmlformats.org/drawingml/2006/main">
          <a:endParaRPr lang="en-US" altLang="ja-JP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r>
            <a:rPr lang="en-US" altLang="ja-JP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Placebo group (n = 31)</a:t>
          </a:r>
        </a:p>
        <a:p xmlns:a="http://schemas.openxmlformats.org/drawingml/2006/main">
          <a:endParaRPr lang="en-US" altLang="ja-JP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r>
            <a:rPr lang="en-US" altLang="ja-JP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Reference value</a:t>
          </a:r>
          <a:endParaRPr lang="en-US" altLang="ja-JP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r>
            <a:rPr lang="en-US" altLang="ja-JP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(130 mmHg)</a:t>
          </a:r>
          <a:endParaRPr lang="ja-JP" altLang="en-US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0.75771</cdr:x>
      <cdr:y>0.51041</cdr:y>
    </cdr:from>
    <cdr:to>
      <cdr:x>1</cdr:x>
      <cdr:y>0.79044</cdr:y>
    </cdr:to>
    <cdr:sp macro="" textlink="">
      <cdr:nvSpPr>
        <cdr:cNvPr id="2" name="テキスト ボックス 1"/>
        <cdr:cNvSpPr txBox="1"/>
      </cdr:nvSpPr>
      <cdr:spPr>
        <a:xfrm xmlns:a="http://schemas.openxmlformats.org/drawingml/2006/main">
          <a:off x="4882678" y="1837476"/>
          <a:ext cx="1561322" cy="100810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dirty="0">
              <a:solidFill>
                <a:schemeClr val="tx1"/>
              </a:solidFill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rPr>
            <a:t>Acacia</a:t>
          </a:r>
          <a:r>
            <a:rPr lang="en-US" altLang="ja-JP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group (n = 33)</a:t>
          </a:r>
        </a:p>
        <a:p xmlns:a="http://schemas.openxmlformats.org/drawingml/2006/main">
          <a:endParaRPr lang="en-US" altLang="ja-JP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r>
            <a:rPr lang="en-US" altLang="ja-JP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Placebo group (n = 31)</a:t>
          </a:r>
        </a:p>
        <a:p xmlns:a="http://schemas.openxmlformats.org/drawingml/2006/main">
          <a:endParaRPr lang="en-US" altLang="ja-JP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r>
            <a:rPr lang="en-US" altLang="ja-JP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Reference value</a:t>
          </a:r>
        </a:p>
        <a:p xmlns:a="http://schemas.openxmlformats.org/drawingml/2006/main">
          <a:r>
            <a:rPr lang="en-US" altLang="ja-JP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(89 mmHg)</a:t>
          </a:r>
          <a:endParaRPr lang="ja-JP" altLang="en-US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0.65686</cdr:x>
      <cdr:y>0.47341</cdr:y>
    </cdr:from>
    <cdr:to>
      <cdr:x>0.99762</cdr:x>
      <cdr:y>0.65609</cdr:y>
    </cdr:to>
    <cdr:sp macro="" textlink="">
      <cdr:nvSpPr>
        <cdr:cNvPr id="2" name="テキスト ボックス 1"/>
        <cdr:cNvSpPr txBox="1"/>
      </cdr:nvSpPr>
      <cdr:spPr>
        <a:xfrm xmlns:a="http://schemas.openxmlformats.org/drawingml/2006/main">
          <a:off x="3445497" y="1704276"/>
          <a:ext cx="1787443" cy="6576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ja-JP" alt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■　</a:t>
          </a:r>
          <a:r>
            <a:rPr lang="en-US" altLang="ja-JP" dirty="0">
              <a:solidFill>
                <a:schemeClr val="tx1"/>
              </a:solidFill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rPr>
            <a:t> Acacia</a:t>
          </a:r>
          <a:r>
            <a:rPr lang="en-US" altLang="ja-JP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group</a:t>
          </a:r>
          <a:r>
            <a:rPr lang="ja-JP" alt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(n = 33)</a:t>
          </a:r>
        </a:p>
        <a:p xmlns:a="http://schemas.openxmlformats.org/drawingml/2006/main">
          <a:endParaRPr lang="en-US" altLang="ja-JP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r>
            <a:rPr lang="ja-JP" alt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□　</a:t>
          </a:r>
          <a:r>
            <a:rPr lang="en-US" altLang="ja-JP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Placebo group </a:t>
          </a:r>
          <a:r>
            <a:rPr lang="en-US" altLang="ja-JP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(n = 31)</a:t>
          </a:r>
          <a:endParaRPr lang="ja-JP" altLang="en-US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0.63952</cdr:x>
      <cdr:y>0.50163</cdr:y>
    </cdr:from>
    <cdr:to>
      <cdr:x>1</cdr:x>
      <cdr:y>0.67137</cdr:y>
    </cdr:to>
    <cdr:sp macro="" textlink="">
      <cdr:nvSpPr>
        <cdr:cNvPr id="2" name="テキスト ボックス 1"/>
        <cdr:cNvSpPr txBox="1"/>
      </cdr:nvSpPr>
      <cdr:spPr>
        <a:xfrm xmlns:a="http://schemas.openxmlformats.org/drawingml/2006/main">
          <a:off x="3528393" y="1805868"/>
          <a:ext cx="1988839" cy="6110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ja-JP" alt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■　</a:t>
          </a:r>
          <a:r>
            <a:rPr lang="en-US" altLang="ja-JP" dirty="0">
              <a:solidFill>
                <a:schemeClr val="tx1"/>
              </a:solidFill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rPr>
            <a:t> Acacia</a:t>
          </a:r>
          <a:r>
            <a:rPr lang="en-US" altLang="ja-JP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group</a:t>
          </a:r>
          <a:r>
            <a:rPr lang="en-US" altLang="ja-JP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(n = 33)</a:t>
          </a:r>
        </a:p>
        <a:p xmlns:a="http://schemas.openxmlformats.org/drawingml/2006/main">
          <a:endParaRPr lang="en-US" altLang="ja-JP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r>
            <a:rPr lang="ja-JP" alt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□　</a:t>
          </a:r>
          <a:r>
            <a:rPr lang="en-US" altLang="ja-JP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Placebo group </a:t>
          </a:r>
          <a:r>
            <a:rPr lang="en-US" altLang="ja-JP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(n = 31)</a:t>
          </a:r>
          <a:endParaRPr lang="ja-JP" altLang="en-US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F3541-6EF1-41B8-AFE7-CD990BEA3DF6}" type="datetimeFigureOut">
              <a:rPr kumimoji="1" lang="ja-JP" altLang="en-US" smtClean="0"/>
              <a:t>2021/4/28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3C978-7083-4DE5-B640-F2173770B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F3541-6EF1-41B8-AFE7-CD990BEA3DF6}" type="datetimeFigureOut">
              <a:rPr kumimoji="1" lang="ja-JP" altLang="en-US" smtClean="0"/>
              <a:t>2021/4/28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3C978-7083-4DE5-B640-F2173770B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F3541-6EF1-41B8-AFE7-CD990BEA3DF6}" type="datetimeFigureOut">
              <a:rPr kumimoji="1" lang="ja-JP" altLang="en-US" smtClean="0"/>
              <a:t>2021/4/28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3C978-7083-4DE5-B640-F2173770B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F3541-6EF1-41B8-AFE7-CD990BEA3DF6}" type="datetimeFigureOut">
              <a:rPr kumimoji="1" lang="ja-JP" altLang="en-US" smtClean="0"/>
              <a:t>2021/4/28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3C978-7083-4DE5-B640-F2173770B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F3541-6EF1-41B8-AFE7-CD990BEA3DF6}" type="datetimeFigureOut">
              <a:rPr kumimoji="1" lang="ja-JP" altLang="en-US" smtClean="0"/>
              <a:t>2021/4/28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3C978-7083-4DE5-B640-F2173770B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F3541-6EF1-41B8-AFE7-CD990BEA3DF6}" type="datetimeFigureOut">
              <a:rPr kumimoji="1" lang="ja-JP" altLang="en-US" smtClean="0"/>
              <a:t>2021/4/28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3C978-7083-4DE5-B640-F2173770B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F3541-6EF1-41B8-AFE7-CD990BEA3DF6}" type="datetimeFigureOut">
              <a:rPr kumimoji="1" lang="ja-JP" altLang="en-US" smtClean="0"/>
              <a:t>2021/4/28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3C978-7083-4DE5-B640-F2173770B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F3541-6EF1-41B8-AFE7-CD990BEA3DF6}" type="datetimeFigureOut">
              <a:rPr kumimoji="1" lang="ja-JP" altLang="en-US" smtClean="0"/>
              <a:t>2021/4/28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3C978-7083-4DE5-B640-F2173770B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F3541-6EF1-41B8-AFE7-CD990BEA3DF6}" type="datetimeFigureOut">
              <a:rPr kumimoji="1" lang="ja-JP" altLang="en-US" smtClean="0"/>
              <a:t>2021/4/28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3C978-7083-4DE5-B640-F2173770B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F3541-6EF1-41B8-AFE7-CD990BEA3DF6}" type="datetimeFigureOut">
              <a:rPr kumimoji="1" lang="ja-JP" altLang="en-US" smtClean="0"/>
              <a:t>2021/4/28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3C978-7083-4DE5-B640-F2173770B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F3541-6EF1-41B8-AFE7-CD990BEA3DF6}" type="datetimeFigureOut">
              <a:rPr kumimoji="1" lang="ja-JP" altLang="en-US" smtClean="0"/>
              <a:t>2021/4/28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3C978-7083-4DE5-B640-F2173770B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F3541-6EF1-41B8-AFE7-CD990BEA3DF6}" type="datetimeFigureOut">
              <a:rPr kumimoji="1" lang="ja-JP" altLang="en-US" smtClean="0"/>
              <a:t>2021/4/28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3C978-7083-4DE5-B640-F2173770B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F61B0504-5DCB-44CD-B1D8-7765C9C3BFB3}"/>
              </a:ext>
            </a:extLst>
          </p:cNvPr>
          <p:cNvSpPr/>
          <p:nvPr/>
        </p:nvSpPr>
        <p:spPr>
          <a:xfrm>
            <a:off x="491803" y="272481"/>
            <a:ext cx="5896218" cy="7704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A10AF6CA-EA6D-4221-9D42-671F3A0C09D6}"/>
              </a:ext>
            </a:extLst>
          </p:cNvPr>
          <p:cNvCxnSpPr>
            <a:cxnSpLocks/>
            <a:endCxn id="3" idx="1"/>
          </p:cNvCxnSpPr>
          <p:nvPr/>
        </p:nvCxnSpPr>
        <p:spPr>
          <a:xfrm>
            <a:off x="3717033" y="1254898"/>
            <a:ext cx="236664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/>
          <p:cNvSpPr txBox="1"/>
          <p:nvPr/>
        </p:nvSpPr>
        <p:spPr>
          <a:xfrm>
            <a:off x="2636913" y="357847"/>
            <a:ext cx="2160512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Assessed eligibility (n = 180)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953697" y="862483"/>
            <a:ext cx="2377851" cy="7848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Excluded</a:t>
            </a:r>
            <a:r>
              <a:rPr lang="ja-JP" altLang="en-US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(n = 114)</a:t>
            </a:r>
          </a:p>
          <a:p>
            <a:pPr marL="93600" indent="-90000">
              <a:buFont typeface="Arial" panose="020B0604020202020204" pitchFamily="34" charset="0"/>
              <a:buChar char="•"/>
            </a:pPr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Did not meet the inclusion criteria</a:t>
            </a:r>
            <a:r>
              <a:rPr lang="ja-JP" altLang="en-US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b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</a:br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(n = 114)</a:t>
            </a:r>
          </a:p>
          <a:p>
            <a:pPr marL="93600" indent="-90000">
              <a:buFont typeface="Arial" panose="020B0604020202020204" pitchFamily="34" charset="0"/>
              <a:buChar char="•"/>
            </a:pPr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Declined to participate</a:t>
            </a:r>
            <a:r>
              <a:rPr lang="ja-JP" altLang="en-US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 </a:t>
            </a:r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(n = 0)</a:t>
            </a:r>
          </a:p>
          <a:p>
            <a:pPr marL="93600" indent="-90000">
              <a:buFont typeface="Arial" panose="020B0604020202020204" pitchFamily="34" charset="0"/>
              <a:buChar char="•"/>
            </a:pPr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Other reason (n = 0)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636913" y="1798007"/>
            <a:ext cx="2160512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Randomized</a:t>
            </a:r>
            <a:r>
              <a:rPr lang="ja-JP" altLang="en-US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(n = 66)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21569" y="2419655"/>
            <a:ext cx="2520280" cy="5078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Assigned to the Acacia group (n = 33)</a:t>
            </a:r>
          </a:p>
          <a:p>
            <a:pPr marL="93600" indent="-90000">
              <a:buFont typeface="Arial" panose="020B0604020202020204" pitchFamily="34" charset="0"/>
              <a:buChar char="•"/>
            </a:pPr>
            <a:r>
              <a:rPr lang="en-US" altLang="ja-JP" sz="9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Received the assigned group </a:t>
            </a:r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(n = 33)</a:t>
            </a:r>
          </a:p>
          <a:p>
            <a:pPr marL="93600" indent="-90000">
              <a:buFont typeface="Arial" panose="020B0604020202020204" pitchFamily="34" charset="0"/>
              <a:buChar char="•"/>
            </a:pPr>
            <a:r>
              <a:rPr lang="en-US" altLang="ja-JP" sz="9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Did not receive the assigned group </a:t>
            </a:r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(n</a:t>
            </a:r>
            <a:r>
              <a:rPr lang="ja-JP" altLang="en-US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= 0)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87452" y="2419656"/>
            <a:ext cx="2520280" cy="64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Assigned to the placebo group (n = 33)</a:t>
            </a:r>
          </a:p>
          <a:p>
            <a:pPr marL="93600" indent="-90000">
              <a:buFont typeface="Arial" panose="020B0604020202020204" pitchFamily="34" charset="0"/>
              <a:buChar char="•"/>
            </a:pPr>
            <a:r>
              <a:rPr lang="en-US" altLang="ja-JP" sz="9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Received the assigned group </a:t>
            </a:r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(n = 31)</a:t>
            </a:r>
          </a:p>
          <a:p>
            <a:pPr marL="93600" indent="-90000">
              <a:buFont typeface="Arial" panose="020B0604020202020204" pitchFamily="34" charset="0"/>
              <a:buChar char="•"/>
            </a:pPr>
            <a:r>
              <a:rPr lang="en-US" altLang="ja-JP" sz="9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Did not receive the assigned group </a:t>
            </a:r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(n</a:t>
            </a:r>
            <a:r>
              <a:rPr lang="ja-JP" altLang="en-US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= 2)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121569" y="3437488"/>
            <a:ext cx="2520280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Lost to follow-up (n = 0)</a:t>
            </a:r>
          </a:p>
          <a:p>
            <a:pPr marL="93600" indent="-90000">
              <a:buFont typeface="Arial" panose="020B0604020202020204" pitchFamily="34" charset="0"/>
              <a:buChar char="•"/>
            </a:pPr>
            <a:r>
              <a:rPr lang="en-US" altLang="zh-TW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Subjects who did not come to the clinic since the before test-food consumption</a:t>
            </a:r>
            <a:r>
              <a:rPr lang="ja-JP" altLang="en-US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(n = 0)</a:t>
            </a:r>
          </a:p>
          <a:p>
            <a:pPr marL="93600" indent="-90000">
              <a:buFont typeface="Arial" panose="020B0604020202020204" pitchFamily="34" charset="0"/>
              <a:buChar char="•"/>
            </a:pPr>
            <a:r>
              <a:rPr lang="en-US" altLang="zh-TW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Subjects who did not come to the clinic since the four-week after the onset of test-food consumption</a:t>
            </a:r>
            <a:r>
              <a:rPr lang="ja-JP" altLang="en-US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(n = 0)</a:t>
            </a:r>
          </a:p>
          <a:p>
            <a:pPr marL="93600" indent="-90000">
              <a:buFont typeface="Arial" panose="020B0604020202020204" pitchFamily="34" charset="0"/>
              <a:buChar char="•"/>
            </a:pPr>
            <a:r>
              <a:rPr lang="en-US" altLang="zh-TW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Subjects who did not come to the clinic since the eighth-week after the onset of test-food consumption</a:t>
            </a:r>
            <a:r>
              <a:rPr lang="ja-JP" altLang="en-US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(n = 0)</a:t>
            </a:r>
          </a:p>
          <a:p>
            <a:pPr marL="93600" indent="-90000">
              <a:buFont typeface="Arial" panose="020B0604020202020204" pitchFamily="34" charset="0"/>
              <a:buChar char="•"/>
            </a:pPr>
            <a:r>
              <a:rPr lang="en-US" altLang="zh-TW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Subjects who did not come to the clinic at the 12-week after the onset of test-food consumption</a:t>
            </a:r>
            <a:r>
              <a:rPr lang="ja-JP" altLang="en-US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(n = 0)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787452" y="3437489"/>
            <a:ext cx="2520279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Lost to follow-up (n = 3)</a:t>
            </a:r>
          </a:p>
          <a:p>
            <a:pPr marL="93600" indent="-90000">
              <a:buFont typeface="Arial" panose="020B0604020202020204" pitchFamily="34" charset="0"/>
              <a:buChar char="•"/>
            </a:pPr>
            <a:r>
              <a:rPr lang="en-US" altLang="zh-TW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Subjects who did not come to the clinic since the before test-food consumption </a:t>
            </a:r>
            <a:r>
              <a:rPr lang="en-US" altLang="ja-JP" sz="9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(n = 0)</a:t>
            </a:r>
          </a:p>
          <a:p>
            <a:pPr marL="93600" indent="-90000">
              <a:buFont typeface="Arial" panose="020B0604020202020204" pitchFamily="34" charset="0"/>
              <a:buChar char="•"/>
            </a:pPr>
            <a:r>
              <a:rPr lang="en-US" altLang="zh-TW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Subjects who did not come to the clinic since the four-week after the onset of test-food consumption</a:t>
            </a:r>
            <a:r>
              <a:rPr lang="ja-JP" altLang="en-US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(n = 2)</a:t>
            </a:r>
          </a:p>
          <a:p>
            <a:pPr marL="93600" indent="-90000">
              <a:buFont typeface="Arial" panose="020B0604020202020204" pitchFamily="34" charset="0"/>
              <a:buChar char="•"/>
            </a:pPr>
            <a:r>
              <a:rPr lang="en-US" altLang="zh-TW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Subjects who did not come to the clinic since the eighth-week after the onset of test-food consumption</a:t>
            </a:r>
            <a:r>
              <a:rPr lang="ja-JP" altLang="en-US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(n = 0)</a:t>
            </a:r>
          </a:p>
          <a:p>
            <a:pPr marL="93600" indent="-90000">
              <a:buFont typeface="Arial" panose="020B0604020202020204" pitchFamily="34" charset="0"/>
              <a:buChar char="•"/>
            </a:pPr>
            <a:r>
              <a:rPr lang="en-US" altLang="zh-TW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Subjects who did not come to the clinic at the 12-week after the onset of test-food consumption</a:t>
            </a:r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(n = 1)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122444" y="5486087"/>
            <a:ext cx="2520280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[Full analysis set 1]</a:t>
            </a:r>
          </a:p>
          <a:p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Analyzed  (n = 33)</a:t>
            </a:r>
          </a:p>
          <a:p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Excluded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from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the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analysis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(n = 0)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Subjects who never receive a test food intervention after allocation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(n = 0)</a:t>
            </a:r>
          </a:p>
          <a:p>
            <a:endParaRPr lang="en-US" altLang="ja-JP" sz="9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[Full analysis set 2]</a:t>
            </a:r>
          </a:p>
          <a:p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Analyzed  (n = 33)</a:t>
            </a:r>
          </a:p>
          <a:p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Excluded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from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the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analysis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(n = 0)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Subjects who never receive a test food intervention after allocation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(n = 0)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US" altLang="zh-TW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Subjects who did not come to the clinic at the 12-week after the onset of test-food consumption</a:t>
            </a:r>
            <a:r>
              <a:rPr lang="ja-JP" altLang="en-US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(n = 0)</a:t>
            </a:r>
          </a:p>
          <a:p>
            <a:endParaRPr lang="en-US" altLang="ja-JP" sz="9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[Safety analysis population]</a:t>
            </a:r>
          </a:p>
          <a:p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Analyzed</a:t>
            </a:r>
            <a:r>
              <a:rPr lang="ja-JP" altLang="en-US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(n = 33)</a:t>
            </a:r>
          </a:p>
          <a:p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Excluded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from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the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analysis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(n = 0)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Subjects who never receive a test food intervention after allocation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(n = 0)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793443" y="5486087"/>
            <a:ext cx="2514288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[Full analysis set 1]</a:t>
            </a:r>
          </a:p>
          <a:p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Analyzed  (n = 31)</a:t>
            </a:r>
          </a:p>
          <a:p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Excluded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from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the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analysis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(n = 2)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Subjects who never receive a test food intervention after allocation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(n = 2)</a:t>
            </a:r>
          </a:p>
          <a:p>
            <a:endParaRPr lang="en-US" altLang="ja-JP" sz="9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[Full analysis set 2]</a:t>
            </a:r>
          </a:p>
          <a:p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Analyzed  (n = 30)</a:t>
            </a:r>
          </a:p>
          <a:p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Excluded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from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the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analysis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(n = 3)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Subjects who never receive a test food intervention after allocation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(n = 2)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US" altLang="zh-TW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Subjects who did not come to the clinic at the 12-week after the onset of test-food consumption</a:t>
            </a:r>
            <a:r>
              <a:rPr lang="ja-JP" altLang="en-US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(n = 1)</a:t>
            </a:r>
          </a:p>
          <a:p>
            <a:endParaRPr lang="en-US" altLang="ja-JP" sz="9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[Safety analysis population]</a:t>
            </a:r>
          </a:p>
          <a:p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Analyzed</a:t>
            </a:r>
            <a:r>
              <a:rPr lang="ja-JP" altLang="en-US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(n = 31)</a:t>
            </a:r>
          </a:p>
          <a:p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Excluded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from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the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analysis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(n = 2)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US" altLang="ja-JP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Subjects who never  receive a test food intervention after allocation</a:t>
            </a:r>
            <a:r>
              <a:rPr lang="ja-JP" altLang="en-US" sz="900" dirty="0">
                <a:latin typeface="Palatino Linotype" panose="0204050205050503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900" dirty="0">
                <a:latin typeface="Palatino Linotype" panose="0204050205050503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(n = 2)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41757" y="352707"/>
            <a:ext cx="323165" cy="16818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vert270" wrap="square" rtlCol="0" anchor="ctr" anchorCtr="1">
            <a:spAutoFit/>
          </a:bodyPr>
          <a:lstStyle/>
          <a:p>
            <a:pPr algn="ctr"/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Enrolment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41757" y="2419657"/>
            <a:ext cx="32316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vert270" wrap="square" rtlCol="0" anchor="ctr" anchorCtr="1">
            <a:spAutoFit/>
          </a:bodyPr>
          <a:lstStyle/>
          <a:p>
            <a:pPr algn="ctr"/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Allocation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41757" y="3440832"/>
            <a:ext cx="323165" cy="174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vert270" wrap="square" rtlCol="0" anchor="ctr" anchorCtr="1">
            <a:spAutoFit/>
          </a:bodyPr>
          <a:lstStyle/>
          <a:p>
            <a:pPr algn="ctr"/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Follow-up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41757" y="5483448"/>
            <a:ext cx="323165" cy="28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vert270" wrap="square" rtlCol="0" anchor="ctr" anchorCtr="1">
            <a:spAutoFit/>
          </a:bodyPr>
          <a:lstStyle/>
          <a:p>
            <a:pPr algn="ctr"/>
            <a:r>
              <a:rPr lang="en-US" altLang="ja-JP" sz="9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Analysis</a:t>
            </a:r>
          </a:p>
        </p:txBody>
      </p:sp>
      <p:cxnSp>
        <p:nvCxnSpPr>
          <p:cNvPr id="20" name="直線コネクタ 19"/>
          <p:cNvCxnSpPr>
            <a:cxnSpLocks/>
            <a:stCxn id="4" idx="2"/>
          </p:cNvCxnSpPr>
          <p:nvPr/>
        </p:nvCxnSpPr>
        <p:spPr>
          <a:xfrm flipH="1">
            <a:off x="3717033" y="2028839"/>
            <a:ext cx="136" cy="17479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コネクタ: カギ線 36">
            <a:extLst>
              <a:ext uri="{FF2B5EF4-FFF2-40B4-BE49-F238E27FC236}">
                <a16:creationId xmlns:a16="http://schemas.microsoft.com/office/drawing/2014/main" id="{91C9E7E5-DA2F-492C-8033-29FCD59CE633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 rot="5400000">
            <a:off x="2854031" y="1556517"/>
            <a:ext cx="390816" cy="1335460"/>
          </a:xfrm>
          <a:prstGeom prst="bentConnector3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コネクタ: カギ線 44">
            <a:extLst>
              <a:ext uri="{FF2B5EF4-FFF2-40B4-BE49-F238E27FC236}">
                <a16:creationId xmlns:a16="http://schemas.microsoft.com/office/drawing/2014/main" id="{89D23F95-3BA7-46E7-9E8D-CE91962302B1}"/>
              </a:ext>
            </a:extLst>
          </p:cNvPr>
          <p:cNvCxnSpPr>
            <a:cxnSpLocks/>
            <a:stCxn id="4" idx="2"/>
            <a:endCxn id="6" idx="0"/>
          </p:cNvCxnSpPr>
          <p:nvPr/>
        </p:nvCxnSpPr>
        <p:spPr>
          <a:xfrm rot="16200000" flipH="1">
            <a:off x="4186972" y="1559035"/>
            <a:ext cx="390817" cy="1330423"/>
          </a:xfrm>
          <a:prstGeom prst="bentConnector3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46">
            <a:extLst>
              <a:ext uri="{FF2B5EF4-FFF2-40B4-BE49-F238E27FC236}">
                <a16:creationId xmlns:a16="http://schemas.microsoft.com/office/drawing/2014/main" id="{339DE646-93C7-42BD-8082-84724818ABD5}"/>
              </a:ext>
            </a:extLst>
          </p:cNvPr>
          <p:cNvCxnSpPr>
            <a:cxnSpLocks/>
            <a:stCxn id="2" idx="2"/>
            <a:endCxn id="4" idx="0"/>
          </p:cNvCxnSpPr>
          <p:nvPr/>
        </p:nvCxnSpPr>
        <p:spPr>
          <a:xfrm>
            <a:off x="3717169" y="588679"/>
            <a:ext cx="0" cy="120932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矢印コネクタ 53">
            <a:extLst>
              <a:ext uri="{FF2B5EF4-FFF2-40B4-BE49-F238E27FC236}">
                <a16:creationId xmlns:a16="http://schemas.microsoft.com/office/drawing/2014/main" id="{0090D006-C233-4C43-9845-A8C58527A8E3}"/>
              </a:ext>
            </a:extLst>
          </p:cNvPr>
          <p:cNvCxnSpPr>
            <a:cxnSpLocks/>
            <a:stCxn id="5" idx="2"/>
            <a:endCxn id="7" idx="0"/>
          </p:cNvCxnSpPr>
          <p:nvPr/>
        </p:nvCxnSpPr>
        <p:spPr>
          <a:xfrm>
            <a:off x="2381709" y="2927486"/>
            <a:ext cx="0" cy="51000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7CC58779-0887-466C-BFD3-B0DD94FFA31D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>
          <a:xfrm>
            <a:off x="2381709" y="5191814"/>
            <a:ext cx="875" cy="29427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矢印コネクタ 59">
            <a:extLst>
              <a:ext uri="{FF2B5EF4-FFF2-40B4-BE49-F238E27FC236}">
                <a16:creationId xmlns:a16="http://schemas.microsoft.com/office/drawing/2014/main" id="{64E71000-0DCC-4AD5-8992-AE8D9023EC7E}"/>
              </a:ext>
            </a:extLst>
          </p:cNvPr>
          <p:cNvCxnSpPr>
            <a:cxnSpLocks/>
            <a:stCxn id="8" idx="2"/>
            <a:endCxn id="10" idx="0"/>
          </p:cNvCxnSpPr>
          <p:nvPr/>
        </p:nvCxnSpPr>
        <p:spPr>
          <a:xfrm>
            <a:off x="5047592" y="5191815"/>
            <a:ext cx="2995" cy="29427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>
            <a:extLst>
              <a:ext uri="{FF2B5EF4-FFF2-40B4-BE49-F238E27FC236}">
                <a16:creationId xmlns:a16="http://schemas.microsoft.com/office/drawing/2014/main" id="{F16430E1-08FE-4F43-86C1-BB1F092A5BF8}"/>
              </a:ext>
            </a:extLst>
          </p:cNvPr>
          <p:cNvCxnSpPr>
            <a:cxnSpLocks/>
            <a:stCxn id="6" idx="2"/>
            <a:endCxn id="8" idx="0"/>
          </p:cNvCxnSpPr>
          <p:nvPr/>
        </p:nvCxnSpPr>
        <p:spPr>
          <a:xfrm>
            <a:off x="5047592" y="3067656"/>
            <a:ext cx="0" cy="36983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E30A932-056F-4F74-965C-A01229401681}"/>
              </a:ext>
            </a:extLst>
          </p:cNvPr>
          <p:cNvSpPr txBox="1"/>
          <p:nvPr/>
        </p:nvSpPr>
        <p:spPr>
          <a:xfrm>
            <a:off x="517219" y="9129464"/>
            <a:ext cx="4629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Palatino Linotype" panose="0204050205050503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Figure</a:t>
            </a:r>
            <a:r>
              <a:rPr lang="ja-JP" altLang="en-US" dirty="0">
                <a:latin typeface="Palatino Linotype" panose="0204050205050503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ja-JP" dirty="0">
                <a:latin typeface="Palatino Linotype" panose="0204050205050503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1.</a:t>
            </a:r>
            <a:r>
              <a:rPr lang="ja-JP" altLang="en-US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Flowchart of subjects in this study</a:t>
            </a:r>
            <a:endParaRPr lang="ja-JP" altLang="en-US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B7A0237-BEF8-4941-9593-D161C2E765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6038501"/>
              </p:ext>
            </p:extLst>
          </p:nvPr>
        </p:nvGraphicFramePr>
        <p:xfrm>
          <a:off x="116632" y="632520"/>
          <a:ext cx="6741368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68571621-FCF4-4D21-9AE8-D6BC5A5B1D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4544034"/>
              </p:ext>
            </p:extLst>
          </p:nvPr>
        </p:nvGraphicFramePr>
        <p:xfrm>
          <a:off x="116632" y="4570360"/>
          <a:ext cx="6444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76A2EE8-180C-48F4-84A1-BE3FB2B5F134}"/>
              </a:ext>
            </a:extLst>
          </p:cNvPr>
          <p:cNvSpPr txBox="1"/>
          <p:nvPr/>
        </p:nvSpPr>
        <p:spPr>
          <a:xfrm>
            <a:off x="332656" y="34448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FC44370-8DF4-48BF-A32D-ED314FAAC33F}"/>
              </a:ext>
            </a:extLst>
          </p:cNvPr>
          <p:cNvSpPr txBox="1"/>
          <p:nvPr/>
        </p:nvSpPr>
        <p:spPr>
          <a:xfrm>
            <a:off x="826071" y="422362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6C30C25-9FDE-4411-A641-6973B5A9ADF8}"/>
              </a:ext>
            </a:extLst>
          </p:cNvPr>
          <p:cNvSpPr txBox="1"/>
          <p:nvPr/>
        </p:nvSpPr>
        <p:spPr>
          <a:xfrm>
            <a:off x="517219" y="8244001"/>
            <a:ext cx="60801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>
                <a:latin typeface="Palatino Linotype" panose="0204050205050503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Figure </a:t>
            </a:r>
            <a:r>
              <a:rPr lang="en-US" altLang="ja-JP" sz="14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2</a:t>
            </a:r>
            <a:r>
              <a:rPr kumimoji="1" lang="en-US" altLang="ja-JP" sz="14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. Blood pressure </a:t>
            </a:r>
            <a:r>
              <a:rPr lang="en-US" altLang="ja-JP" sz="14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(Measured values)</a:t>
            </a:r>
            <a:endParaRPr kumimoji="1" lang="en-US" altLang="ja-JP" sz="14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pPr marL="342900" indent="-342900">
              <a:buAutoNum type="alphaUcParenBoth"/>
            </a:pPr>
            <a:r>
              <a:rPr lang="en-US" altLang="ja-JP" sz="1400" dirty="0">
                <a:latin typeface="Times New Roman" pitchFamily="18" charset="0"/>
                <a:ea typeface="ＭＳ Ｐ明朝" panose="02020600040205080304" pitchFamily="18" charset="-128"/>
                <a:cs typeface="Times New Roman" pitchFamily="18" charset="0"/>
              </a:rPr>
              <a:t>SSBP, (B) SDBP.</a:t>
            </a:r>
          </a:p>
          <a:p>
            <a:r>
              <a:rPr lang="en-US" altLang="ja-JP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data are presented as the number of subjects, or the mean and standard deviation (SD). </a:t>
            </a:r>
          </a:p>
          <a:p>
            <a:r>
              <a:rPr lang="en-US" altLang="ja-JP" sz="1400" dirty="0">
                <a:latin typeface="Times New Roman" pitchFamily="18" charset="0"/>
                <a:ea typeface="ＭＳ Ｐ明朝" panose="02020600040205080304" pitchFamily="18" charset="-128"/>
                <a:cs typeface="Times New Roman" pitchFamily="18" charset="0"/>
              </a:rPr>
              <a:t>*</a:t>
            </a:r>
            <a:r>
              <a:rPr lang="ja-JP" altLang="en-US" sz="1400" dirty="0">
                <a:latin typeface="Times New Roman" pitchFamily="18" charset="0"/>
                <a:ea typeface="ＭＳ Ｐ明朝" panose="02020600040205080304" pitchFamily="18" charset="-128"/>
                <a:cs typeface="Times New Roman" pitchFamily="18" charset="0"/>
              </a:rPr>
              <a:t>*</a:t>
            </a:r>
            <a:r>
              <a:rPr lang="en-US" altLang="ja-JP" sz="1400" dirty="0">
                <a:latin typeface="Times New Roman" pitchFamily="18" charset="0"/>
                <a:ea typeface="ＭＳ Ｐ明朝" panose="02020600040205080304" pitchFamily="18" charset="-128"/>
                <a:cs typeface="Times New Roman" pitchFamily="18" charset="0"/>
              </a:rPr>
              <a:t>: </a:t>
            </a:r>
            <a:r>
              <a:rPr lang="en-US" altLang="ja-JP" sz="1400" i="1" dirty="0">
                <a:latin typeface="Times New Roman" pitchFamily="18" charset="0"/>
                <a:ea typeface="ＭＳ Ｐ明朝" panose="02020600040205080304" pitchFamily="18" charset="-128"/>
                <a:cs typeface="Times New Roman" pitchFamily="18" charset="0"/>
              </a:rPr>
              <a:t>P</a:t>
            </a:r>
            <a:r>
              <a:rPr lang="en-US" altLang="ja-JP" sz="1400" dirty="0">
                <a:latin typeface="Times New Roman" pitchFamily="18" charset="0"/>
                <a:ea typeface="ＭＳ Ｐ明朝" panose="02020600040205080304" pitchFamily="18" charset="-128"/>
                <a:cs typeface="Times New Roman" pitchFamily="18" charset="0"/>
              </a:rPr>
              <a:t> &lt; 0.01, ***: </a:t>
            </a:r>
            <a:r>
              <a:rPr lang="en-US" altLang="ja-JP" sz="1400" i="1" dirty="0">
                <a:latin typeface="Times New Roman" pitchFamily="18" charset="0"/>
                <a:ea typeface="ＭＳ Ｐ明朝" panose="02020600040205080304" pitchFamily="18" charset="-128"/>
                <a:cs typeface="Times New Roman" pitchFamily="18" charset="0"/>
              </a:rPr>
              <a:t>P</a:t>
            </a:r>
            <a:r>
              <a:rPr lang="en-US" altLang="ja-JP" sz="1400" dirty="0">
                <a:latin typeface="Times New Roman" pitchFamily="18" charset="0"/>
                <a:ea typeface="ＭＳ Ｐ明朝" panose="02020600040205080304" pitchFamily="18" charset="-128"/>
                <a:cs typeface="Times New Roman" pitchFamily="18" charset="0"/>
              </a:rPr>
              <a:t> &lt; 0.001 vs the placebo group.</a:t>
            </a:r>
          </a:p>
          <a:p>
            <a:r>
              <a:rPr kumimoji="1" lang="en-US" altLang="ja-JP" sz="1400" dirty="0">
                <a:latin typeface="Times New Roman" pitchFamily="18" charset="0"/>
                <a:ea typeface="ＭＳ Ｐ明朝" panose="02020600040205080304" pitchFamily="18" charset="-128"/>
                <a:cs typeface="Times New Roman" pitchFamily="18" charset="0"/>
              </a:rPr>
              <a:t>SSBP, </a:t>
            </a:r>
            <a:r>
              <a:rPr lang="en-US" altLang="ja-JP" sz="1400" dirty="0">
                <a:latin typeface="Times New Roman" pitchFamily="18" charset="0"/>
                <a:ea typeface="ＭＳ Ｐ明朝" panose="02020600040205080304" pitchFamily="18" charset="-128"/>
                <a:cs typeface="Times New Roman" pitchFamily="18" charset="0"/>
              </a:rPr>
              <a:t>sitting </a:t>
            </a:r>
            <a:r>
              <a:rPr kumimoji="1" lang="en-US" altLang="ja-JP" sz="1400" dirty="0">
                <a:latin typeface="Times New Roman" pitchFamily="18" charset="0"/>
                <a:ea typeface="ＭＳ Ｐ明朝" panose="02020600040205080304" pitchFamily="18" charset="-128"/>
                <a:cs typeface="Times New Roman" pitchFamily="18" charset="0"/>
              </a:rPr>
              <a:t>s</a:t>
            </a:r>
            <a:r>
              <a:rPr lang="en-US" altLang="ja-JP" sz="1400" dirty="0">
                <a:latin typeface="Times New Roman" pitchFamily="18" charset="0"/>
                <a:ea typeface="ＭＳ Ｐ明朝" panose="02020600040205080304" pitchFamily="18" charset="-128"/>
                <a:cs typeface="Times New Roman" pitchFamily="18" charset="0"/>
              </a:rPr>
              <a:t>ystolic blood pressure; SDBP, sitting diastolic blood pressure</a:t>
            </a:r>
            <a:endParaRPr kumimoji="1" lang="en-US" altLang="ja-JP" sz="14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grpSp>
        <p:nvGrpSpPr>
          <p:cNvPr id="11" name="グループ化 10"/>
          <p:cNvGrpSpPr/>
          <p:nvPr/>
        </p:nvGrpSpPr>
        <p:grpSpPr>
          <a:xfrm>
            <a:off x="4725144" y="2511871"/>
            <a:ext cx="392771" cy="108000"/>
            <a:chOff x="5013176" y="2504728"/>
            <a:chExt cx="392771" cy="108000"/>
          </a:xfrm>
        </p:grpSpPr>
        <p:cxnSp>
          <p:nvCxnSpPr>
            <p:cNvPr id="9" name="直線コネクタ 8"/>
            <p:cNvCxnSpPr/>
            <p:nvPr/>
          </p:nvCxnSpPr>
          <p:spPr>
            <a:xfrm>
              <a:off x="5013176" y="2562450"/>
              <a:ext cx="39277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ひし形 9"/>
            <p:cNvSpPr/>
            <p:nvPr/>
          </p:nvSpPr>
          <p:spPr>
            <a:xfrm>
              <a:off x="5157192" y="2504728"/>
              <a:ext cx="108000" cy="108000"/>
            </a:xfrm>
            <a:prstGeom prst="diamond">
              <a:avLst/>
            </a:prstGeom>
            <a:solidFill>
              <a:srgbClr val="0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4" name="グループ化 13"/>
          <p:cNvGrpSpPr/>
          <p:nvPr/>
        </p:nvGrpSpPr>
        <p:grpSpPr>
          <a:xfrm>
            <a:off x="4733468" y="2868490"/>
            <a:ext cx="392771" cy="108000"/>
            <a:chOff x="5021500" y="2868490"/>
            <a:chExt cx="392771" cy="108000"/>
          </a:xfrm>
        </p:grpSpPr>
        <p:cxnSp>
          <p:nvCxnSpPr>
            <p:cNvPr id="12" name="直線コネクタ 11"/>
            <p:cNvCxnSpPr/>
            <p:nvPr/>
          </p:nvCxnSpPr>
          <p:spPr>
            <a:xfrm>
              <a:off x="5021500" y="2922490"/>
              <a:ext cx="392771" cy="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円/楕円 12"/>
            <p:cNvSpPr/>
            <p:nvPr/>
          </p:nvSpPr>
          <p:spPr>
            <a:xfrm>
              <a:off x="5163885" y="2868490"/>
              <a:ext cx="108000" cy="1080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15" name="直線コネクタ 14"/>
          <p:cNvCxnSpPr/>
          <p:nvPr/>
        </p:nvCxnSpPr>
        <p:spPr>
          <a:xfrm>
            <a:off x="4725144" y="3247668"/>
            <a:ext cx="392771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グループ化 43"/>
          <p:cNvGrpSpPr/>
          <p:nvPr/>
        </p:nvGrpSpPr>
        <p:grpSpPr>
          <a:xfrm>
            <a:off x="4653136" y="6501283"/>
            <a:ext cx="392771" cy="108000"/>
            <a:chOff x="5013176" y="2504728"/>
            <a:chExt cx="392771" cy="108000"/>
          </a:xfrm>
        </p:grpSpPr>
        <p:cxnSp>
          <p:nvCxnSpPr>
            <p:cNvPr id="45" name="直線コネクタ 44"/>
            <p:cNvCxnSpPr/>
            <p:nvPr/>
          </p:nvCxnSpPr>
          <p:spPr>
            <a:xfrm>
              <a:off x="5013176" y="2562450"/>
              <a:ext cx="39277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ひし形 45"/>
            <p:cNvSpPr/>
            <p:nvPr/>
          </p:nvSpPr>
          <p:spPr>
            <a:xfrm>
              <a:off x="5157192" y="2504728"/>
              <a:ext cx="108000" cy="108000"/>
            </a:xfrm>
            <a:prstGeom prst="diamond">
              <a:avLst/>
            </a:prstGeom>
            <a:solidFill>
              <a:srgbClr val="0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7" name="グループ化 46"/>
          <p:cNvGrpSpPr/>
          <p:nvPr/>
        </p:nvGrpSpPr>
        <p:grpSpPr>
          <a:xfrm>
            <a:off x="4661460" y="6857902"/>
            <a:ext cx="392771" cy="108000"/>
            <a:chOff x="5021500" y="2868490"/>
            <a:chExt cx="392771" cy="108000"/>
          </a:xfrm>
        </p:grpSpPr>
        <p:cxnSp>
          <p:nvCxnSpPr>
            <p:cNvPr id="48" name="直線コネクタ 47"/>
            <p:cNvCxnSpPr/>
            <p:nvPr/>
          </p:nvCxnSpPr>
          <p:spPr>
            <a:xfrm>
              <a:off x="5021500" y="2922490"/>
              <a:ext cx="392771" cy="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円/楕円 48"/>
            <p:cNvSpPr/>
            <p:nvPr/>
          </p:nvSpPr>
          <p:spPr>
            <a:xfrm>
              <a:off x="5163885" y="2868490"/>
              <a:ext cx="108000" cy="1080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50" name="直線コネクタ 49"/>
          <p:cNvCxnSpPr/>
          <p:nvPr/>
        </p:nvCxnSpPr>
        <p:spPr>
          <a:xfrm>
            <a:off x="4653136" y="7237080"/>
            <a:ext cx="392771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8153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76A2EE8-180C-48F4-84A1-BE3FB2B5F134}"/>
              </a:ext>
            </a:extLst>
          </p:cNvPr>
          <p:cNvSpPr txBox="1"/>
          <p:nvPr/>
        </p:nvSpPr>
        <p:spPr>
          <a:xfrm>
            <a:off x="826071" y="34448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FC44370-8DF4-48BF-A32D-ED314FAAC33F}"/>
              </a:ext>
            </a:extLst>
          </p:cNvPr>
          <p:cNvSpPr txBox="1"/>
          <p:nvPr/>
        </p:nvSpPr>
        <p:spPr>
          <a:xfrm>
            <a:off x="826071" y="4511660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6C30C25-9FDE-4411-A641-6973B5A9ADF8}"/>
              </a:ext>
            </a:extLst>
          </p:cNvPr>
          <p:cNvSpPr txBox="1"/>
          <p:nvPr/>
        </p:nvSpPr>
        <p:spPr>
          <a:xfrm>
            <a:off x="517219" y="8409384"/>
            <a:ext cx="60801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>
                <a:latin typeface="Palatino Linotype" panose="0204050205050503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Figure 3</a:t>
            </a:r>
            <a:r>
              <a:rPr lang="en-US" altLang="ja-JP" sz="14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. Blood pressure (Change values)</a:t>
            </a:r>
          </a:p>
          <a:p>
            <a:pPr marL="342900" indent="-342900">
              <a:buAutoNum type="alphaUcParenBoth"/>
            </a:pPr>
            <a:r>
              <a:rPr lang="en-US" altLang="ja-JP" sz="14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SSBP, (B)</a:t>
            </a:r>
            <a:r>
              <a:rPr lang="ja-JP" altLang="en-US" sz="14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1400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SDBP.</a:t>
            </a:r>
          </a:p>
          <a:p>
            <a:r>
              <a:rPr lang="en-US" altLang="ja-JP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data are presented as the number of subjects, or the mean and standard deviation (SD). </a:t>
            </a:r>
          </a:p>
          <a:p>
            <a:r>
              <a:rPr lang="en-US" altLang="ja-JP" sz="1400" dirty="0">
                <a:latin typeface="Times New Roman" pitchFamily="18" charset="0"/>
                <a:ea typeface="ＭＳ Ｐ明朝" panose="02020600040205080304" pitchFamily="18" charset="-128"/>
                <a:cs typeface="Times New Roman" pitchFamily="18" charset="0"/>
              </a:rPr>
              <a:t>*</a:t>
            </a:r>
            <a:r>
              <a:rPr lang="ja-JP" altLang="en-US" sz="1400" dirty="0">
                <a:latin typeface="Times New Roman" pitchFamily="18" charset="0"/>
                <a:ea typeface="ＭＳ Ｐ明朝" panose="02020600040205080304" pitchFamily="18" charset="-128"/>
                <a:cs typeface="Times New Roman" pitchFamily="18" charset="0"/>
              </a:rPr>
              <a:t>*</a:t>
            </a:r>
            <a:r>
              <a:rPr lang="en-US" altLang="ja-JP" sz="1400" dirty="0">
                <a:latin typeface="Times New Roman" pitchFamily="18" charset="0"/>
                <a:ea typeface="ＭＳ Ｐ明朝" panose="02020600040205080304" pitchFamily="18" charset="-128"/>
                <a:cs typeface="Times New Roman" pitchFamily="18" charset="0"/>
              </a:rPr>
              <a:t>: </a:t>
            </a:r>
            <a:r>
              <a:rPr lang="en-US" altLang="ja-JP" sz="1400" i="1" dirty="0">
                <a:latin typeface="Times New Roman" pitchFamily="18" charset="0"/>
                <a:ea typeface="ＭＳ Ｐ明朝" panose="02020600040205080304" pitchFamily="18" charset="-128"/>
                <a:cs typeface="Times New Roman" pitchFamily="18" charset="0"/>
              </a:rPr>
              <a:t>P</a:t>
            </a:r>
            <a:r>
              <a:rPr lang="en-US" altLang="ja-JP" sz="1400" dirty="0">
                <a:latin typeface="Times New Roman" pitchFamily="18" charset="0"/>
                <a:ea typeface="ＭＳ Ｐ明朝" panose="02020600040205080304" pitchFamily="18" charset="-128"/>
                <a:cs typeface="Times New Roman" pitchFamily="18" charset="0"/>
              </a:rPr>
              <a:t> &lt; 0.01, ***: </a:t>
            </a:r>
            <a:r>
              <a:rPr lang="en-US" altLang="ja-JP" sz="1400" i="1" dirty="0">
                <a:latin typeface="Times New Roman" pitchFamily="18" charset="0"/>
                <a:ea typeface="ＭＳ Ｐ明朝" panose="02020600040205080304" pitchFamily="18" charset="-128"/>
                <a:cs typeface="Times New Roman" pitchFamily="18" charset="0"/>
              </a:rPr>
              <a:t>P</a:t>
            </a:r>
            <a:r>
              <a:rPr lang="en-US" altLang="ja-JP" sz="1400" dirty="0">
                <a:latin typeface="Times New Roman" pitchFamily="18" charset="0"/>
                <a:ea typeface="ＭＳ Ｐ明朝" panose="02020600040205080304" pitchFamily="18" charset="-128"/>
                <a:cs typeface="Times New Roman" pitchFamily="18" charset="0"/>
              </a:rPr>
              <a:t> &lt; 0.001 vs the placebo group.</a:t>
            </a:r>
          </a:p>
          <a:p>
            <a:r>
              <a:rPr lang="en-US" altLang="ja-JP" sz="1400" dirty="0">
                <a:latin typeface="Times New Roman" pitchFamily="18" charset="0"/>
                <a:ea typeface="ＭＳ Ｐ明朝" panose="02020600040205080304" pitchFamily="18" charset="-128"/>
                <a:cs typeface="Times New Roman" pitchFamily="18" charset="0"/>
              </a:rPr>
              <a:t>SSBP, sitting systolic blood pressure; SDBP, sitting diastolic blood pressure</a:t>
            </a:r>
          </a:p>
        </p:txBody>
      </p:sp>
      <p:graphicFrame>
        <p:nvGraphicFramePr>
          <p:cNvPr id="7" name="グラフ 6">
            <a:extLst>
              <a:ext uri="{FF2B5EF4-FFF2-40B4-BE49-F238E27FC236}">
                <a16:creationId xmlns:a16="http://schemas.microsoft.com/office/drawing/2014/main" id="{1C38A340-231F-4873-AB4A-A3942DE0DD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194045"/>
              </p:ext>
            </p:extLst>
          </p:nvPr>
        </p:nvGraphicFramePr>
        <p:xfrm>
          <a:off x="1318514" y="508329"/>
          <a:ext cx="5245424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グラフ 9">
            <a:extLst>
              <a:ext uri="{FF2B5EF4-FFF2-40B4-BE49-F238E27FC236}">
                <a16:creationId xmlns:a16="http://schemas.microsoft.com/office/drawing/2014/main" id="{7E4341F1-C5C4-476E-B265-B6E8FE555C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5427843"/>
              </p:ext>
            </p:extLst>
          </p:nvPr>
        </p:nvGraphicFramePr>
        <p:xfrm>
          <a:off x="1340768" y="4696326"/>
          <a:ext cx="5517232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60B32800-9DE1-46F1-8016-BE175FFD7377}"/>
              </a:ext>
            </a:extLst>
          </p:cNvPr>
          <p:cNvCxnSpPr/>
          <p:nvPr/>
        </p:nvCxnSpPr>
        <p:spPr>
          <a:xfrm>
            <a:off x="2329830" y="2405350"/>
            <a:ext cx="40568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1">
            <a:extLst>
              <a:ext uri="{FF2B5EF4-FFF2-40B4-BE49-F238E27FC236}">
                <a16:creationId xmlns:a16="http://schemas.microsoft.com/office/drawing/2014/main" id="{AEE73B8F-C6FB-46DF-BF45-BC5D0F13AC0C}"/>
              </a:ext>
            </a:extLst>
          </p:cNvPr>
          <p:cNvSpPr txBox="1"/>
          <p:nvPr/>
        </p:nvSpPr>
        <p:spPr>
          <a:xfrm>
            <a:off x="2329830" y="2374890"/>
            <a:ext cx="402482" cy="266688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dirty="0">
                <a:solidFill>
                  <a:schemeClr val="tx1"/>
                </a:solidFill>
              </a:rPr>
              <a:t>*</a:t>
            </a:r>
            <a:r>
              <a:rPr lang="en-US" altLang="ja-JP" sz="2000" dirty="0">
                <a:solidFill>
                  <a:schemeClr val="tx1"/>
                </a:solidFill>
              </a:rPr>
              <a:t>*</a:t>
            </a:r>
            <a:endParaRPr lang="ja-JP" altLang="en-US" sz="2000" dirty="0">
              <a:solidFill>
                <a:schemeClr val="tx1"/>
              </a:solidFill>
            </a:endParaRP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D42EFB48-5ADF-47C4-944E-6E1D03568F0D}"/>
              </a:ext>
            </a:extLst>
          </p:cNvPr>
          <p:cNvCxnSpPr/>
          <p:nvPr/>
        </p:nvCxnSpPr>
        <p:spPr>
          <a:xfrm>
            <a:off x="3284984" y="2751212"/>
            <a:ext cx="40568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">
            <a:extLst>
              <a:ext uri="{FF2B5EF4-FFF2-40B4-BE49-F238E27FC236}">
                <a16:creationId xmlns:a16="http://schemas.microsoft.com/office/drawing/2014/main" id="{A8E2E7D4-7F3A-4E6E-BF38-3C75730C7C67}"/>
              </a:ext>
            </a:extLst>
          </p:cNvPr>
          <p:cNvSpPr txBox="1"/>
          <p:nvPr/>
        </p:nvSpPr>
        <p:spPr>
          <a:xfrm>
            <a:off x="3284984" y="2720752"/>
            <a:ext cx="402482" cy="266688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dirty="0">
                <a:solidFill>
                  <a:schemeClr val="tx1"/>
                </a:solidFill>
              </a:rPr>
              <a:t>*</a:t>
            </a:r>
            <a:r>
              <a:rPr lang="en-US" altLang="ja-JP" sz="2000" dirty="0">
                <a:solidFill>
                  <a:schemeClr val="tx1"/>
                </a:solidFill>
              </a:rPr>
              <a:t>*</a:t>
            </a:r>
            <a:endParaRPr lang="ja-JP" altLang="en-US" sz="2000" dirty="0">
              <a:solidFill>
                <a:schemeClr val="tx1"/>
              </a:solidFill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60B32800-9DE1-46F1-8016-BE175FFD7377}"/>
              </a:ext>
            </a:extLst>
          </p:cNvPr>
          <p:cNvCxnSpPr/>
          <p:nvPr/>
        </p:nvCxnSpPr>
        <p:spPr>
          <a:xfrm>
            <a:off x="4177605" y="2950175"/>
            <a:ext cx="40568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">
            <a:extLst>
              <a:ext uri="{FF2B5EF4-FFF2-40B4-BE49-F238E27FC236}">
                <a16:creationId xmlns:a16="http://schemas.microsoft.com/office/drawing/2014/main" id="{AEE73B8F-C6FB-46DF-BF45-BC5D0F13AC0C}"/>
              </a:ext>
            </a:extLst>
          </p:cNvPr>
          <p:cNvSpPr txBox="1"/>
          <p:nvPr/>
        </p:nvSpPr>
        <p:spPr>
          <a:xfrm>
            <a:off x="4099556" y="2950175"/>
            <a:ext cx="561777" cy="266688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dirty="0"/>
              <a:t>*</a:t>
            </a:r>
            <a:r>
              <a:rPr lang="en-US" altLang="ja-JP" sz="2000" dirty="0"/>
              <a:t>**</a:t>
            </a:r>
            <a:endParaRPr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343789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1038</TotalTime>
  <Words>805</Words>
  <Application>Microsoft Office PowerPoint</Application>
  <PresentationFormat>A4 210 x 297 mm</PresentationFormat>
  <Paragraphs>99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Arial</vt:lpstr>
      <vt:lpstr>Calibri</vt:lpstr>
      <vt:lpstr>Palatino Linotype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Siu</dc:creator>
  <cp:lastModifiedBy>ORTHOMEDICO Inc. 1</cp:lastModifiedBy>
  <cp:revision>186</cp:revision>
  <dcterms:created xsi:type="dcterms:W3CDTF">2012-03-28T11:24:08Z</dcterms:created>
  <dcterms:modified xsi:type="dcterms:W3CDTF">2021-04-28T01:50:10Z</dcterms:modified>
</cp:coreProperties>
</file>